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74" r:id="rId2"/>
    <p:sldId id="259" r:id="rId3"/>
    <p:sldId id="276" r:id="rId4"/>
    <p:sldId id="260" r:id="rId5"/>
    <p:sldId id="357" r:id="rId6"/>
    <p:sldId id="305" r:id="rId7"/>
    <p:sldId id="358" r:id="rId8"/>
    <p:sldId id="359" r:id="rId9"/>
    <p:sldId id="360" r:id="rId10"/>
    <p:sldId id="361" r:id="rId11"/>
    <p:sldId id="362" r:id="rId12"/>
    <p:sldId id="363" r:id="rId13"/>
    <p:sldId id="306" r:id="rId14"/>
    <p:sldId id="261" r:id="rId15"/>
    <p:sldId id="364" r:id="rId16"/>
    <p:sldId id="277" r:id="rId17"/>
    <p:sldId id="365" r:id="rId18"/>
    <p:sldId id="366" r:id="rId19"/>
    <p:sldId id="367" r:id="rId20"/>
    <p:sldId id="368" r:id="rId21"/>
    <p:sldId id="369" r:id="rId22"/>
    <p:sldId id="370" r:id="rId23"/>
    <p:sldId id="311" r:id="rId24"/>
    <p:sldId id="278" r:id="rId25"/>
    <p:sldId id="371" r:id="rId26"/>
    <p:sldId id="372" r:id="rId27"/>
    <p:sldId id="373" r:id="rId28"/>
    <p:sldId id="374" r:id="rId29"/>
    <p:sldId id="375" r:id="rId30"/>
    <p:sldId id="376" r:id="rId31"/>
    <p:sldId id="377" r:id="rId32"/>
    <p:sldId id="378" r:id="rId33"/>
    <p:sldId id="379" r:id="rId34"/>
    <p:sldId id="380" r:id="rId35"/>
    <p:sldId id="381" r:id="rId36"/>
    <p:sldId id="382" r:id="rId37"/>
    <p:sldId id="383" r:id="rId38"/>
    <p:sldId id="384" r:id="rId39"/>
    <p:sldId id="385" r:id="rId40"/>
    <p:sldId id="387" r:id="rId41"/>
    <p:sldId id="388" r:id="rId42"/>
    <p:sldId id="279" r:id="rId43"/>
    <p:sldId id="389" r:id="rId44"/>
    <p:sldId id="313" r:id="rId45"/>
    <p:sldId id="314" r:id="rId46"/>
    <p:sldId id="390" r:id="rId47"/>
    <p:sldId id="391" r:id="rId48"/>
    <p:sldId id="392"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p:restoredTop sz="94643"/>
  </p:normalViewPr>
  <p:slideViewPr>
    <p:cSldViewPr snapToGrid="0" snapToObjects="1">
      <p:cViewPr varScale="1">
        <p:scale>
          <a:sx n="135" d="100"/>
          <a:sy n="135" d="100"/>
        </p:scale>
        <p:origin x="10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40409-AA54-9F48-8656-95EBD0E16EFC}" type="datetimeFigureOut">
              <a:rPr lang="en-US" smtClean="0"/>
              <a:t>9/24/18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0FA80-1576-924F-8AFA-111A3237EF21}" type="slidenum">
              <a:rPr lang="en-US" smtClean="0"/>
              <a:t>‹#›</a:t>
            </a:fld>
            <a:endParaRPr lang="en-US"/>
          </a:p>
        </p:txBody>
      </p:sp>
    </p:spTree>
    <p:extLst>
      <p:ext uri="{BB962C8B-B14F-4D97-AF65-F5344CB8AC3E}">
        <p14:creationId xmlns:p14="http://schemas.microsoft.com/office/powerpoint/2010/main" val="117969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758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1381124"/>
          </a:xfrm>
        </p:spPr>
        <p:txBody>
          <a:bodyPr lIns="0" tIns="0" rIns="0" bIns="0" anchor="b">
            <a:normAutofit/>
          </a:bodyPr>
          <a:lstStyle>
            <a:lvl1pPr algn="ctr">
              <a:defRPr sz="3000" b="0">
                <a:solidFill>
                  <a:schemeClr val="tx1"/>
                </a:solidFill>
              </a:defRPr>
            </a:lvl1pPr>
          </a:lstStyle>
          <a:p>
            <a:r>
              <a:rPr lang="en-US" dirty="0"/>
              <a:t>CHAPTER 1</a:t>
            </a:r>
          </a:p>
        </p:txBody>
      </p:sp>
      <p:sp>
        <p:nvSpPr>
          <p:cNvPr id="3" name="Subtitle 2"/>
          <p:cNvSpPr>
            <a:spLocks noGrp="1"/>
          </p:cNvSpPr>
          <p:nvPr>
            <p:ph type="subTitle" idx="1" hasCustomPrompt="1"/>
          </p:nvPr>
        </p:nvSpPr>
        <p:spPr>
          <a:xfrm>
            <a:off x="685800" y="2849732"/>
            <a:ext cx="7772400" cy="3338004"/>
          </a:xfrm>
        </p:spPr>
        <p:txBody>
          <a:bodyPr lIns="0" tIns="0" rIns="0" bIns="0">
            <a:noAutofit/>
          </a:bodyPr>
          <a:lstStyle>
            <a:lvl1pPr marL="0" indent="0" algn="ctr">
              <a:buNone/>
              <a:defRPr sz="4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An Introduction to Selection</a:t>
            </a:r>
          </a:p>
        </p:txBody>
      </p:sp>
      <p:sp>
        <p:nvSpPr>
          <p:cNvPr id="4" name="Date Placeholder 3"/>
          <p:cNvSpPr>
            <a:spLocks noGrp="1"/>
          </p:cNvSpPr>
          <p:nvPr>
            <p:ph type="dt" sz="half" idx="10"/>
          </p:nvPr>
        </p:nvSpPr>
        <p:spPr>
          <a:xfrm>
            <a:off x="685800" y="6356352"/>
            <a:ext cx="7772400" cy="293024"/>
          </a:xfrm>
        </p:spPr>
        <p:txBody>
          <a:bodyPr lIns="0" tIns="0" rIns="0" bIns="0" anchor="b" anchorCtr="0"/>
          <a:lstStyle>
            <a:lvl1pPr algn="ctr">
              <a:defRPr sz="800" b="1">
                <a:latin typeface="+mj-lt"/>
              </a:defRPr>
            </a:lvl1pPr>
          </a:lstStyle>
          <a:p>
            <a:r>
              <a:rPr lang="en-US" dirty="0"/>
              <a:t>© 2019 Wessex Press • Human Resource Selection 9e • Gatewood, </a:t>
            </a:r>
            <a:r>
              <a:rPr lang="en-US" dirty="0" err="1"/>
              <a:t>Feild</a:t>
            </a:r>
            <a:r>
              <a:rPr lang="en-US" dirty="0"/>
              <a:t>, Barrick</a:t>
            </a:r>
          </a:p>
        </p:txBody>
      </p:sp>
      <p:cxnSp>
        <p:nvCxnSpPr>
          <p:cNvPr id="9" name="Straight Connector 8">
            <a:extLst>
              <a:ext uri="{FF2B5EF4-FFF2-40B4-BE49-F238E27FC236}">
                <a16:creationId xmlns:a16="http://schemas.microsoft.com/office/drawing/2014/main" id="{DDFF1564-7A40-5B4B-9A24-3601B5A06E57}"/>
              </a:ext>
            </a:extLst>
          </p:cNvPr>
          <p:cNvCxnSpPr>
            <a:cxnSpLocks/>
          </p:cNvCxnSpPr>
          <p:nvPr userDrawn="1"/>
        </p:nvCxnSpPr>
        <p:spPr>
          <a:xfrm>
            <a:off x="0" y="2654425"/>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2508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29262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976390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200"/>
            </a:lvl1pPr>
            <a:lvl2pPr>
              <a:spcBef>
                <a:spcPts val="1200"/>
              </a:spcBef>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mj-lt"/>
              </a:defRPr>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12"/>
          </p:nvPr>
        </p:nvSpPr>
        <p:spPr/>
        <p:txBody>
          <a:bodyPr/>
          <a:lstStyle>
            <a:lvl1pPr>
              <a:defRPr>
                <a:latin typeface="+mj-lt"/>
              </a:defRPr>
            </a:lvl1pPr>
          </a:lstStyle>
          <a:p>
            <a:fld id="{C6E7765F-978A-F841-9637-D5ED7CD3AF88}" type="slidenum">
              <a:rPr lang="en-US" smtClean="0"/>
              <a:pPr/>
              <a:t>‹#›</a:t>
            </a:fld>
            <a:endParaRPr lang="en-US" dirty="0"/>
          </a:p>
        </p:txBody>
      </p:sp>
    </p:spTree>
    <p:extLst>
      <p:ext uri="{BB962C8B-B14F-4D97-AF65-F5344CB8AC3E}">
        <p14:creationId xmlns:p14="http://schemas.microsoft.com/office/powerpoint/2010/main" val="416461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23888" y="6418554"/>
            <a:ext cx="5491162" cy="225752"/>
          </a:xfrm>
          <a:prstGeom prst="rect">
            <a:avLst/>
          </a:prstGeom>
        </p:spPr>
        <p:txBody>
          <a:bodyPr lIns="0" tIns="0" rIns="0" bIns="0" anchor="b" anchorCtr="0"/>
          <a:lstStyle>
            <a:lvl1pPr>
              <a:defRPr sz="800"/>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185265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331304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99898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110479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70509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61168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51009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097280"/>
          </a:xfrm>
          <a:prstGeom prst="rect">
            <a:avLst/>
          </a:prstGeom>
          <a:solidFill>
            <a:srgbClr val="007580"/>
          </a:solidFill>
        </p:spPr>
        <p:txBody>
          <a:bodyPr vert="horz" lIns="548640" tIns="0" rIns="548640" bIns="0" rtlCol="0" anchor="ctr">
            <a:normAutofit/>
          </a:bodyPr>
          <a:lstStyle/>
          <a:p>
            <a:r>
              <a:rPr lang="en-US" dirty="0"/>
              <a:t>Click to edit Master title style</a:t>
            </a:r>
          </a:p>
        </p:txBody>
      </p:sp>
      <p:sp>
        <p:nvSpPr>
          <p:cNvPr id="3" name="Text Placeholder 2"/>
          <p:cNvSpPr>
            <a:spLocks noGrp="1"/>
          </p:cNvSpPr>
          <p:nvPr>
            <p:ph type="body" idx="1"/>
          </p:nvPr>
        </p:nvSpPr>
        <p:spPr>
          <a:xfrm>
            <a:off x="628650" y="1463040"/>
            <a:ext cx="7886700" cy="470327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418554"/>
            <a:ext cx="3943350" cy="225752"/>
          </a:xfrm>
          <a:prstGeom prst="rect">
            <a:avLst/>
          </a:prstGeom>
        </p:spPr>
        <p:txBody>
          <a:bodyPr vert="horz" lIns="0" tIns="0" rIns="0" bIns="0" rtlCol="0" anchor="b" anchorCtr="0"/>
          <a:lstStyle>
            <a:lvl1pPr algn="l">
              <a:defRPr sz="800">
                <a:solidFill>
                  <a:schemeClr val="tx1"/>
                </a:solidFill>
              </a:defRPr>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4"/>
          </p:nvPr>
        </p:nvSpPr>
        <p:spPr>
          <a:xfrm>
            <a:off x="6457950" y="6418554"/>
            <a:ext cx="2057400" cy="225751"/>
          </a:xfrm>
          <a:prstGeom prst="rect">
            <a:avLst/>
          </a:prstGeom>
        </p:spPr>
        <p:txBody>
          <a:bodyPr vert="horz" lIns="0" tIns="0" rIns="0" bIns="0" rtlCol="0" anchor="b" anchorCtr="0"/>
          <a:lstStyle>
            <a:lvl1pPr algn="r">
              <a:defRPr sz="800">
                <a:solidFill>
                  <a:schemeClr val="tx1"/>
                </a:solidFill>
              </a:defRPr>
            </a:lvl1pPr>
          </a:lstStyle>
          <a:p>
            <a:fld id="{C6E7765F-978A-F841-9637-D5ED7CD3AF88}" type="slidenum">
              <a:rPr lang="en-US" smtClean="0"/>
              <a:pPr/>
              <a:t>‹#›</a:t>
            </a:fld>
            <a:endParaRPr lang="en-US" dirty="0"/>
          </a:p>
        </p:txBody>
      </p:sp>
    </p:spTree>
    <p:extLst>
      <p:ext uri="{BB962C8B-B14F-4D97-AF65-F5344CB8AC3E}">
        <p14:creationId xmlns:p14="http://schemas.microsoft.com/office/powerpoint/2010/main" val="3267395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7D390B-1F5F-A941-ADE7-FBFB07EB8511}"/>
              </a:ext>
            </a:extLst>
          </p:cNvPr>
          <p:cNvPicPr>
            <a:picLocks noChangeAspect="1"/>
          </p:cNvPicPr>
          <p:nvPr/>
        </p:nvPicPr>
        <p:blipFill rotWithShape="1">
          <a:blip r:embed="rId2"/>
          <a:srcRect b="29897"/>
          <a:stretch/>
        </p:blipFill>
        <p:spPr>
          <a:xfrm>
            <a:off x="886120" y="0"/>
            <a:ext cx="7315200" cy="6410227"/>
          </a:xfrm>
          <a:prstGeom prst="rect">
            <a:avLst/>
          </a:prstGeom>
        </p:spPr>
      </p:pic>
    </p:spTree>
    <p:extLst>
      <p:ext uri="{BB962C8B-B14F-4D97-AF65-F5344CB8AC3E}">
        <p14:creationId xmlns:p14="http://schemas.microsoft.com/office/powerpoint/2010/main" val="463867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lnSpc>
                <a:spcPct val="100000"/>
              </a:lnSpc>
              <a:buNone/>
            </a:pPr>
            <a:r>
              <a:rPr lang="en-US" b="1" dirty="0">
                <a:latin typeface="+mj-lt"/>
              </a:rPr>
              <a:t>Methods for Collecting and Combining Predictor Information</a:t>
            </a:r>
          </a:p>
          <a:p>
            <a:pPr marL="460375" indent="-225425">
              <a:lnSpc>
                <a:spcPct val="100000"/>
              </a:lnSpc>
              <a:spcBef>
                <a:spcPts val="1200"/>
              </a:spcBef>
            </a:pPr>
            <a:r>
              <a:rPr lang="en-US" dirty="0"/>
              <a:t>We describe six methods used for collecting and combining predictor information from job applicants</a:t>
            </a:r>
          </a:p>
          <a:p>
            <a:pPr marL="460375" indent="-225425">
              <a:lnSpc>
                <a:spcPct val="100000"/>
              </a:lnSpc>
              <a:spcBef>
                <a:spcPts val="1200"/>
              </a:spcBef>
            </a:pPr>
            <a:r>
              <a:rPr lang="en-US" dirty="0"/>
              <a:t>These methods describe how selection decision makers collect and combine predictor information mechanically, judgmentally, or both</a:t>
            </a:r>
          </a:p>
          <a:p>
            <a:pPr marL="460375" indent="-225425">
              <a:lnSpc>
                <a:spcPct val="100000"/>
              </a:lnSpc>
              <a:spcBef>
                <a:spcPts val="1200"/>
              </a:spcBef>
            </a:pPr>
            <a:r>
              <a:rPr lang="en-US" dirty="0"/>
              <a:t>Table 15.3 lists these methods and an example of each – some methods more effective than others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706625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B837D110-5DBF-934F-A6AF-200615A31528}"/>
              </a:ext>
            </a:extLst>
          </p:cNvPr>
          <p:cNvPicPr>
            <a:picLocks noChangeAspect="1"/>
          </p:cNvPicPr>
          <p:nvPr/>
        </p:nvPicPr>
        <p:blipFill>
          <a:blip r:embed="rId2"/>
          <a:stretch>
            <a:fillRect/>
          </a:stretch>
        </p:blipFill>
        <p:spPr>
          <a:xfrm>
            <a:off x="804519" y="1303458"/>
            <a:ext cx="7534962" cy="5003816"/>
          </a:xfrm>
          <a:prstGeom prst="rect">
            <a:avLst/>
          </a:prstGeom>
        </p:spPr>
      </p:pic>
    </p:spTree>
    <p:extLst>
      <p:ext uri="{BB962C8B-B14F-4D97-AF65-F5344CB8AC3E}">
        <p14:creationId xmlns:p14="http://schemas.microsoft.com/office/powerpoint/2010/main" val="230049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lnSpcReduction="10000"/>
          </a:bodyPr>
          <a:lstStyle/>
          <a:p>
            <a:pPr marL="0" indent="0">
              <a:lnSpc>
                <a:spcPct val="100000"/>
              </a:lnSpc>
              <a:buNone/>
            </a:pPr>
            <a:r>
              <a:rPr lang="en-US" b="1" dirty="0">
                <a:latin typeface="+mj-lt"/>
              </a:rPr>
              <a:t>Which Method Is Best?</a:t>
            </a:r>
          </a:p>
          <a:p>
            <a:pPr marL="460375" indent="-225425">
              <a:lnSpc>
                <a:spcPct val="100000"/>
              </a:lnSpc>
              <a:spcBef>
                <a:spcPts val="1200"/>
              </a:spcBef>
            </a:pPr>
            <a:r>
              <a:rPr lang="en-US" sz="2000" dirty="0"/>
              <a:t>In 1954, Paul </a:t>
            </a:r>
            <a:r>
              <a:rPr lang="en-US" sz="2000" dirty="0" err="1"/>
              <a:t>Meehl’s</a:t>
            </a:r>
            <a:r>
              <a:rPr lang="en-US" sz="2000" dirty="0"/>
              <a:t> work concluded that clinical experts’ intuitive predictions of human behavior were significantly less accurate than predictions made using more formal, mechanical means</a:t>
            </a:r>
          </a:p>
          <a:p>
            <a:pPr marL="460375" indent="-225425">
              <a:lnSpc>
                <a:spcPct val="100000"/>
              </a:lnSpc>
              <a:spcBef>
                <a:spcPts val="600"/>
              </a:spcBef>
            </a:pPr>
            <a:r>
              <a:rPr lang="en-US" sz="2000" dirty="0"/>
              <a:t>A later review found that </a:t>
            </a:r>
            <a:r>
              <a:rPr lang="en-US" sz="2000" i="1" dirty="0"/>
              <a:t>pure statistical </a:t>
            </a:r>
            <a:r>
              <a:rPr lang="en-US" sz="2000" dirty="0"/>
              <a:t>and </a:t>
            </a:r>
            <a:r>
              <a:rPr lang="en-US" sz="2000" i="1" dirty="0"/>
              <a:t>mechanical composite </a:t>
            </a:r>
            <a:r>
              <a:rPr lang="en-US" sz="2000" dirty="0"/>
              <a:t>methods for collecting and combining data were always either equal or superior to all other methods</a:t>
            </a:r>
          </a:p>
          <a:p>
            <a:pPr marL="460375" indent="-225425">
              <a:lnSpc>
                <a:spcPct val="100000"/>
              </a:lnSpc>
              <a:spcBef>
                <a:spcPts val="600"/>
              </a:spcBef>
            </a:pPr>
            <a:r>
              <a:rPr lang="en-US" sz="2000" dirty="0"/>
              <a:t>A more recent view concluded that the major issue is </a:t>
            </a:r>
            <a:r>
              <a:rPr lang="en-US" sz="2000" i="1" dirty="0"/>
              <a:t>how</a:t>
            </a:r>
            <a:r>
              <a:rPr lang="en-US" sz="2000" dirty="0"/>
              <a:t> data are </a:t>
            </a:r>
            <a:r>
              <a:rPr lang="en-US" sz="2000" i="1" dirty="0"/>
              <a:t>combined</a:t>
            </a:r>
            <a:r>
              <a:rPr lang="en-US" sz="2000" dirty="0"/>
              <a:t> in making a prediction rather than how the data are collected</a:t>
            </a:r>
          </a:p>
          <a:p>
            <a:pPr marL="920750" indent="-225425">
              <a:lnSpc>
                <a:spcPct val="100000"/>
              </a:lnSpc>
              <a:spcBef>
                <a:spcPts val="600"/>
              </a:spcBef>
              <a:buFont typeface="Wingdings" pitchFamily="2" charset="2"/>
              <a:buChar char="§"/>
            </a:pPr>
            <a:r>
              <a:rPr lang="en-US" sz="1800" dirty="0"/>
              <a:t>Mechanical methods of combining predictor data relative to clinical or judgmental combination methods improved the ability to predict work performance by more than 50 percent</a:t>
            </a:r>
          </a:p>
          <a:p>
            <a:pPr marL="920750" indent="-225425">
              <a:lnSpc>
                <a:spcPct val="100000"/>
              </a:lnSpc>
              <a:spcBef>
                <a:spcPts val="600"/>
              </a:spcBef>
              <a:buFont typeface="Wingdings" pitchFamily="2" charset="2"/>
              <a:buChar char="§"/>
            </a:pPr>
            <a:r>
              <a:rPr lang="en-US" sz="1800" dirty="0"/>
              <a:t>The rate of identifying acceptable hires was </a:t>
            </a:r>
            <a:r>
              <a:rPr lang="en-US" sz="1800" i="1" dirty="0"/>
              <a:t>reduced</a:t>
            </a:r>
            <a:r>
              <a:rPr lang="en-US" sz="1800" dirty="0"/>
              <a:t> by more than 25 percent when judgmental data combination methods were used rather than mechanical means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25682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lnSpc>
                <a:spcPct val="100000"/>
              </a:lnSpc>
              <a:buNone/>
            </a:pPr>
            <a:r>
              <a:rPr lang="en-US" b="1" dirty="0">
                <a:latin typeface="+mj-lt"/>
              </a:rPr>
              <a:t>Implications for Selection Decision Makers</a:t>
            </a:r>
          </a:p>
          <a:p>
            <a:pPr marL="515938" indent="-280988">
              <a:lnSpc>
                <a:spcPct val="100000"/>
              </a:lnSpc>
              <a:spcBef>
                <a:spcPts val="1200"/>
              </a:spcBef>
              <a:buSzPct val="95000"/>
              <a:buFont typeface="+mj-lt"/>
              <a:buAutoNum type="arabicPeriod"/>
            </a:pPr>
            <a:r>
              <a:rPr lang="en-US" sz="2000" dirty="0"/>
              <a:t>Be careful about relying too heavily on résumés and other initial information collected early in the selection process</a:t>
            </a:r>
          </a:p>
          <a:p>
            <a:pPr marL="515938" indent="-280988">
              <a:lnSpc>
                <a:spcPct val="100000"/>
              </a:lnSpc>
              <a:spcBef>
                <a:spcPts val="1200"/>
              </a:spcBef>
              <a:buSzPct val="95000"/>
              <a:buFont typeface="+mj-lt"/>
              <a:buAutoNum type="arabicPeriod"/>
            </a:pPr>
            <a:r>
              <a:rPr lang="en-US" sz="2000" dirty="0"/>
              <a:t>Use standardized selection procedures that are reliable, valid, and suitable for the specific selection purpose</a:t>
            </a:r>
          </a:p>
          <a:p>
            <a:pPr marL="515938" indent="-280988">
              <a:lnSpc>
                <a:spcPct val="100000"/>
              </a:lnSpc>
              <a:spcBef>
                <a:spcPts val="1200"/>
              </a:spcBef>
              <a:buSzPct val="95000"/>
              <a:buFont typeface="+mj-lt"/>
              <a:buAutoNum type="arabicPeriod"/>
            </a:pPr>
            <a:r>
              <a:rPr lang="en-US" sz="2000" dirty="0"/>
              <a:t>When feasible, use selection procedures that minimize the role of selection decision maker judgment in collecting information</a:t>
            </a:r>
          </a:p>
          <a:p>
            <a:pPr marL="515938" indent="-280988">
              <a:lnSpc>
                <a:spcPct val="100000"/>
              </a:lnSpc>
              <a:spcBef>
                <a:spcPts val="1200"/>
              </a:spcBef>
              <a:buSzPct val="95000"/>
              <a:buFont typeface="+mj-lt"/>
              <a:buAutoNum type="arabicPeriod"/>
            </a:pPr>
            <a:r>
              <a:rPr lang="en-US" sz="2000" dirty="0"/>
              <a:t>Avoid using judgment in </a:t>
            </a:r>
            <a:r>
              <a:rPr lang="en-US" sz="2000" i="1" dirty="0"/>
              <a:t>combining</a:t>
            </a:r>
            <a:r>
              <a:rPr lang="en-US" sz="2000" dirty="0"/>
              <a:t> data collected from two or more selection procedures used for determining applicants’ overall scores</a:t>
            </a:r>
          </a:p>
          <a:p>
            <a:pPr marL="515938" indent="-280988">
              <a:lnSpc>
                <a:spcPct val="100000"/>
              </a:lnSpc>
              <a:spcBef>
                <a:spcPts val="1200"/>
              </a:spcBef>
              <a:buSzPct val="95000"/>
              <a:buFont typeface="+mj-lt"/>
              <a:buAutoNum type="arabicPeriod"/>
            </a:pPr>
            <a:r>
              <a:rPr lang="en-US" sz="2000" dirty="0"/>
              <a:t>When clinical judgments are used in combining data, there is a significant loss of information, and decision quality is substantially reduced</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42682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Methods for Combining Predictor Scores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234950" indent="-227013">
              <a:lnSpc>
                <a:spcPct val="100000"/>
              </a:lnSpc>
              <a:spcBef>
                <a:spcPts val="1200"/>
              </a:spcBef>
            </a:pPr>
            <a:r>
              <a:rPr lang="en-US" dirty="0"/>
              <a:t>There are many different ways of mechanically combining predictor scores</a:t>
            </a:r>
          </a:p>
          <a:p>
            <a:pPr marL="234950" indent="-227013">
              <a:lnSpc>
                <a:spcPct val="100000"/>
              </a:lnSpc>
              <a:spcBef>
                <a:spcPts val="1200"/>
              </a:spcBef>
            </a:pPr>
            <a:r>
              <a:rPr lang="en-US" dirty="0"/>
              <a:t>We describe and give an example of two methods – </a:t>
            </a:r>
            <a:r>
              <a:rPr lang="en-US" i="1" dirty="0"/>
              <a:t>multiple regression </a:t>
            </a:r>
            <a:r>
              <a:rPr lang="en-US" dirty="0"/>
              <a:t>and </a:t>
            </a:r>
            <a:r>
              <a:rPr lang="en-US" i="1" dirty="0"/>
              <a:t>unit weighting </a:t>
            </a:r>
            <a:r>
              <a:rPr lang="en-US" dirty="0"/>
              <a:t>– that conform to our prescription of using mechanical methods for combining predictor information.</a:t>
            </a:r>
          </a:p>
          <a:p>
            <a:pPr marL="234950" indent="-227013">
              <a:lnSpc>
                <a:spcPct val="100000"/>
              </a:lnSpc>
              <a:spcBef>
                <a:spcPts val="1200"/>
              </a:spcBef>
            </a:pPr>
            <a:r>
              <a:rPr lang="en-US" dirty="0"/>
              <a:t>Each method has a long history of use in a variety of disciplines including human resource selection</a:t>
            </a:r>
          </a:p>
          <a:p>
            <a:pPr marL="234950" indent="-227013">
              <a:lnSpc>
                <a:spcPct val="100000"/>
              </a:lnSpc>
              <a:spcBef>
                <a:spcPts val="1200"/>
              </a:spcBef>
            </a:pPr>
            <a:r>
              <a:rPr lang="en-US" dirty="0"/>
              <a:t>Table 15.4 presents data for the job of patient account representative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760028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Methods for Combining Predictor Scores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122DBEB9-E295-4B4E-A18C-E8C0BBAA2664}"/>
              </a:ext>
            </a:extLst>
          </p:cNvPr>
          <p:cNvPicPr>
            <a:picLocks noChangeAspect="1"/>
          </p:cNvPicPr>
          <p:nvPr/>
        </p:nvPicPr>
        <p:blipFill>
          <a:blip r:embed="rId2"/>
          <a:stretch>
            <a:fillRect/>
          </a:stretch>
        </p:blipFill>
        <p:spPr>
          <a:xfrm>
            <a:off x="628650" y="1341601"/>
            <a:ext cx="7886700" cy="4174798"/>
          </a:xfrm>
          <a:prstGeom prst="rect">
            <a:avLst/>
          </a:prstGeom>
        </p:spPr>
      </p:pic>
    </p:spTree>
    <p:extLst>
      <p:ext uri="{BB962C8B-B14F-4D97-AF65-F5344CB8AC3E}">
        <p14:creationId xmlns:p14="http://schemas.microsoft.com/office/powerpoint/2010/main" val="3399456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Methods for Combining Predictor Scores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lstStyle/>
          <a:p>
            <a:pPr marL="0" indent="0">
              <a:buNone/>
            </a:pPr>
            <a:r>
              <a:rPr lang="en-US" b="1" dirty="0">
                <a:latin typeface="+mj-lt"/>
              </a:rPr>
              <a:t>Method One: Multiple Regression</a:t>
            </a:r>
          </a:p>
          <a:p>
            <a:pPr marL="460375" indent="-225425">
              <a:spcBef>
                <a:spcPts val="1200"/>
              </a:spcBef>
            </a:pPr>
            <a:r>
              <a:rPr lang="en-US" dirty="0"/>
              <a:t>Shows the maximum linear association between two or more selection procedures or predictors and a criterion for a sample of individuals</a:t>
            </a:r>
          </a:p>
          <a:p>
            <a:pPr marL="460375" indent="-225425">
              <a:spcBef>
                <a:spcPts val="1200"/>
              </a:spcBef>
            </a:pPr>
            <a:r>
              <a:rPr lang="en-US" dirty="0"/>
              <a:t>Applicants’ scores can be entered into an equation – prediction equation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C8BFD5F0-955A-0243-9852-B00A3710191F}"/>
              </a:ext>
            </a:extLst>
          </p:cNvPr>
          <p:cNvPicPr>
            <a:picLocks noChangeAspect="1"/>
          </p:cNvPicPr>
          <p:nvPr/>
        </p:nvPicPr>
        <p:blipFill>
          <a:blip r:embed="rId2"/>
          <a:stretch>
            <a:fillRect/>
          </a:stretch>
        </p:blipFill>
        <p:spPr>
          <a:xfrm>
            <a:off x="1009716" y="3799395"/>
            <a:ext cx="5527040" cy="2105025"/>
          </a:xfrm>
          <a:prstGeom prst="rect">
            <a:avLst/>
          </a:prstGeom>
        </p:spPr>
      </p:pic>
    </p:spTree>
    <p:extLst>
      <p:ext uri="{BB962C8B-B14F-4D97-AF65-F5344CB8AC3E}">
        <p14:creationId xmlns:p14="http://schemas.microsoft.com/office/powerpoint/2010/main" val="1031459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Methods for Combining Predictor Scores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lstStyle/>
          <a:p>
            <a:pPr marL="0" indent="0">
              <a:buNone/>
            </a:pPr>
            <a:r>
              <a:rPr lang="en-US" b="1" dirty="0">
                <a:latin typeface="+mj-lt"/>
              </a:rPr>
              <a:t>Method One: Multiple Regression</a:t>
            </a:r>
          </a:p>
          <a:p>
            <a:pPr marL="460375" indent="-225425">
              <a:lnSpc>
                <a:spcPct val="100000"/>
              </a:lnSpc>
              <a:spcBef>
                <a:spcPts val="1200"/>
              </a:spcBef>
            </a:pPr>
            <a:r>
              <a:rPr lang="en-US" dirty="0"/>
              <a:t>Because it is possible to compensate for low scores on one predictor by high scores on another, multiple regression is sometimes referred to as a </a:t>
            </a:r>
            <a:r>
              <a:rPr lang="en-US" i="1" dirty="0"/>
              <a:t>compensatory</a:t>
            </a:r>
            <a:r>
              <a:rPr lang="en-US" dirty="0"/>
              <a:t> method</a:t>
            </a:r>
          </a:p>
          <a:p>
            <a:pPr marL="460375" indent="-225425">
              <a:lnSpc>
                <a:spcPct val="100000"/>
              </a:lnSpc>
              <a:spcBef>
                <a:spcPts val="1200"/>
              </a:spcBef>
            </a:pPr>
            <a:r>
              <a:rPr lang="en-US" dirty="0"/>
              <a:t>Multiple regression makes two basic assumptions</a:t>
            </a:r>
          </a:p>
          <a:p>
            <a:pPr marL="977900" indent="-292100">
              <a:lnSpc>
                <a:spcPct val="100000"/>
              </a:lnSpc>
              <a:spcBef>
                <a:spcPts val="1200"/>
              </a:spcBef>
              <a:buSzPct val="95000"/>
              <a:buFont typeface="+mj-lt"/>
              <a:buAutoNum type="alphaLcPeriod"/>
            </a:pPr>
            <a:r>
              <a:rPr lang="en-US" dirty="0"/>
              <a:t>Predictors are linearly related to the criterion</a:t>
            </a:r>
          </a:p>
          <a:p>
            <a:pPr marL="977900" indent="-292100">
              <a:lnSpc>
                <a:spcPct val="100000"/>
              </a:lnSpc>
              <a:spcBef>
                <a:spcPts val="1200"/>
              </a:spcBef>
              <a:buSzPct val="95000"/>
              <a:buFont typeface="+mj-lt"/>
              <a:buAutoNum type="alphaLcPeriod"/>
            </a:pPr>
            <a:r>
              <a:rPr lang="en-US" dirty="0"/>
              <a:t>Because predicted criterion score is a function of the sum of the weighted predictor scores, predictors are additive and can compensate for one another</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94282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Methods for Combining Predictor Scores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lstStyle/>
          <a:p>
            <a:pPr marL="0" indent="0">
              <a:buNone/>
            </a:pPr>
            <a:r>
              <a:rPr lang="en-US" b="1" dirty="0">
                <a:latin typeface="+mj-lt"/>
              </a:rPr>
              <a:t>Method One: Multiple Regression</a:t>
            </a:r>
          </a:p>
          <a:p>
            <a:pPr marL="460375" indent="-225425">
              <a:lnSpc>
                <a:spcPct val="100000"/>
              </a:lnSpc>
              <a:spcBef>
                <a:spcPts val="1200"/>
              </a:spcBef>
            </a:pPr>
            <a:r>
              <a:rPr lang="en-US" dirty="0"/>
              <a:t>The multiple-regression strategy has several advantages:</a:t>
            </a:r>
          </a:p>
          <a:p>
            <a:pPr marL="920750" indent="-234950">
              <a:lnSpc>
                <a:spcPct val="100000"/>
              </a:lnSpc>
              <a:spcBef>
                <a:spcPts val="1200"/>
              </a:spcBef>
              <a:buSzPct val="100000"/>
              <a:buFont typeface="Wingdings" pitchFamily="2" charset="2"/>
              <a:buChar char="§"/>
            </a:pPr>
            <a:r>
              <a:rPr lang="en-US" dirty="0"/>
              <a:t>It minimizes errors in prediction and combines the predictors to yield the best estimate of applicants’ future performance</a:t>
            </a:r>
          </a:p>
          <a:p>
            <a:pPr marL="920750" indent="-234950">
              <a:lnSpc>
                <a:spcPct val="100000"/>
              </a:lnSpc>
              <a:spcBef>
                <a:spcPts val="1200"/>
              </a:spcBef>
              <a:buSzPct val="100000"/>
              <a:buFont typeface="Wingdings" pitchFamily="2" charset="2"/>
              <a:buChar char="§"/>
            </a:pPr>
            <a:r>
              <a:rPr lang="en-US" dirty="0"/>
              <a:t>It is a very flexible method – can be modified to handle nominal data, nonlinear relationships, both linear and nonlinear interactions</a:t>
            </a:r>
          </a:p>
          <a:p>
            <a:pPr marL="920750" indent="-234950">
              <a:lnSpc>
                <a:spcPct val="100000"/>
              </a:lnSpc>
              <a:spcBef>
                <a:spcPts val="1200"/>
              </a:spcBef>
              <a:buSzPct val="100000"/>
              <a:buFont typeface="Wingdings" pitchFamily="2" charset="2"/>
              <a:buChar char="§"/>
            </a:pPr>
            <a:r>
              <a:rPr lang="en-US" dirty="0"/>
              <a:t>Regression equations can be constructed for each of a number of jobs using either the same predictors weight differently or different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398948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Methods for Combining Predictor Scores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lstStyle/>
          <a:p>
            <a:pPr marL="0" indent="0">
              <a:buNone/>
            </a:pPr>
            <a:r>
              <a:rPr lang="en-US" b="1" dirty="0">
                <a:latin typeface="+mj-lt"/>
              </a:rPr>
              <a:t>Method One: Multiple Regression</a:t>
            </a:r>
          </a:p>
          <a:p>
            <a:pPr marL="460375" indent="-225425">
              <a:lnSpc>
                <a:spcPct val="100000"/>
              </a:lnSpc>
              <a:spcBef>
                <a:spcPts val="1200"/>
              </a:spcBef>
            </a:pPr>
            <a:r>
              <a:rPr lang="en-US" dirty="0"/>
              <a:t>The multiple-regression approach has disadvantages too:</a:t>
            </a:r>
          </a:p>
          <a:p>
            <a:pPr marL="920750" indent="-234950">
              <a:lnSpc>
                <a:spcPct val="100000"/>
              </a:lnSpc>
              <a:spcBef>
                <a:spcPts val="1200"/>
              </a:spcBef>
              <a:buSzPct val="100000"/>
              <a:buFont typeface="Wingdings" pitchFamily="2" charset="2"/>
              <a:buChar char="§"/>
            </a:pPr>
            <a:r>
              <a:rPr lang="en-US" dirty="0"/>
              <a:t>There are statistical issues that are sometimes difficult to resolve</a:t>
            </a:r>
          </a:p>
          <a:p>
            <a:pPr marL="1373188" indent="-227013">
              <a:lnSpc>
                <a:spcPct val="100000"/>
              </a:lnSpc>
              <a:spcBef>
                <a:spcPts val="1200"/>
              </a:spcBef>
              <a:buSzPct val="100000"/>
              <a:buFont typeface="System Font Regular"/>
              <a:buChar char="–"/>
            </a:pPr>
            <a:r>
              <a:rPr lang="en-US" sz="2000" dirty="0"/>
              <a:t>When a relatively small sample size is used to determine regression weights or the predictors are correlated with one another, the weights will not be stable from one sample to the next and standard errors of the weights increase – cross validation of the prediction equation essential prior to application</a:t>
            </a:r>
          </a:p>
          <a:p>
            <a:pPr marL="1373188" indent="-227013">
              <a:lnSpc>
                <a:spcPct val="100000"/>
              </a:lnSpc>
              <a:spcBef>
                <a:spcPts val="1200"/>
              </a:spcBef>
              <a:buSzPct val="100000"/>
              <a:buFont typeface="System Font Regular"/>
              <a:buChar char="–"/>
            </a:pPr>
            <a:r>
              <a:rPr lang="en-US" sz="2000" dirty="0"/>
              <a:t>If no preliminary screening of applicants is done, the multiple regression strategy requires assessing all applicants on all predictors – costly with a large applicant pool</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25902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00B3-2A7D-2849-9940-D8F169FA7CA3}"/>
              </a:ext>
            </a:extLst>
          </p:cNvPr>
          <p:cNvSpPr>
            <a:spLocks noGrp="1"/>
          </p:cNvSpPr>
          <p:nvPr>
            <p:ph type="ctrTitle"/>
          </p:nvPr>
        </p:nvSpPr>
        <p:spPr/>
        <p:txBody>
          <a:bodyPr/>
          <a:lstStyle/>
          <a:p>
            <a:r>
              <a:rPr lang="en-US" dirty="0"/>
              <a:t>CHAPTER 15</a:t>
            </a:r>
          </a:p>
        </p:txBody>
      </p:sp>
      <p:sp>
        <p:nvSpPr>
          <p:cNvPr id="3" name="Subtitle 2">
            <a:extLst>
              <a:ext uri="{FF2B5EF4-FFF2-40B4-BE49-F238E27FC236}">
                <a16:creationId xmlns:a16="http://schemas.microsoft.com/office/drawing/2014/main" id="{3C87261A-2016-554F-83F9-3BB5B8389AA5}"/>
              </a:ext>
            </a:extLst>
          </p:cNvPr>
          <p:cNvSpPr>
            <a:spLocks noGrp="1"/>
          </p:cNvSpPr>
          <p:nvPr>
            <p:ph type="subTitle" idx="1"/>
          </p:nvPr>
        </p:nvSpPr>
        <p:spPr/>
        <p:txBody>
          <a:bodyPr>
            <a:normAutofit/>
          </a:bodyPr>
          <a:lstStyle/>
          <a:p>
            <a:r>
              <a:rPr lang="en-US" dirty="0"/>
              <a:t>Strategies for Selection Decision Making</a:t>
            </a:r>
            <a:endParaRPr lang="en-US" sz="3600" dirty="0"/>
          </a:p>
        </p:txBody>
      </p:sp>
      <p:sp>
        <p:nvSpPr>
          <p:cNvPr id="4" name="Date Placeholder 3">
            <a:extLst>
              <a:ext uri="{FF2B5EF4-FFF2-40B4-BE49-F238E27FC236}">
                <a16:creationId xmlns:a16="http://schemas.microsoft.com/office/drawing/2014/main" id="{98F5BBC6-81EA-E44F-988D-3558FFA57D66}"/>
              </a:ext>
            </a:extLst>
          </p:cNvPr>
          <p:cNvSpPr>
            <a:spLocks noGrp="1"/>
          </p:cNvSpPr>
          <p:nvPr>
            <p:ph type="dt" sz="half" idx="10"/>
          </p:nvPr>
        </p:nvSpPr>
        <p:spPr>
          <a:xfrm>
            <a:off x="685800" y="6356352"/>
            <a:ext cx="7772400" cy="293024"/>
          </a:xfrm>
        </p:spPr>
        <p:txBody>
          <a:bodyPr lIns="0" tIns="0" rIns="0" bIns="0" anchor="b" anchorCtr="0"/>
          <a:lstStyle>
            <a:lvl1pPr algn="ctr">
              <a:defRPr sz="800" b="1">
                <a:latin typeface="+mj-lt"/>
              </a:defRPr>
            </a:lvl1p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120635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Methods for Combining Predictor Scores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lstStyle/>
          <a:p>
            <a:pPr marL="0" indent="0">
              <a:buNone/>
            </a:pPr>
            <a:r>
              <a:rPr lang="en-US" b="1" dirty="0">
                <a:latin typeface="+mj-lt"/>
              </a:rPr>
              <a:t>Method Two: Unit Weighting</a:t>
            </a:r>
          </a:p>
          <a:p>
            <a:pPr marL="460375" indent="-225425">
              <a:lnSpc>
                <a:spcPct val="100000"/>
              </a:lnSpc>
              <a:spcBef>
                <a:spcPts val="1200"/>
              </a:spcBef>
            </a:pPr>
            <a:r>
              <a:rPr lang="en-US" sz="2000" dirty="0"/>
              <a:t>Multiple-regressions models are referred to as a proper linear model because predictors are identified to maximize the relationship between the predictors and the criterion</a:t>
            </a:r>
          </a:p>
          <a:p>
            <a:pPr marL="460375" indent="-225425">
              <a:lnSpc>
                <a:spcPct val="100000"/>
              </a:lnSpc>
              <a:spcBef>
                <a:spcPts val="900"/>
              </a:spcBef>
            </a:pPr>
            <a:r>
              <a:rPr lang="en-US" sz="2000" dirty="0"/>
              <a:t>An improper linear model is chosen by some nonoptimal means – various predictor weights could be chosen based on a theory, job analysis results, SME opinions, or in the case of unit weighting given equal weights</a:t>
            </a:r>
          </a:p>
          <a:p>
            <a:pPr marL="460375" indent="-225425">
              <a:lnSpc>
                <a:spcPct val="100000"/>
              </a:lnSpc>
              <a:spcBef>
                <a:spcPts val="900"/>
              </a:spcBef>
            </a:pPr>
            <a:r>
              <a:rPr lang="en-US" sz="2000" dirty="0"/>
              <a:t>Unit weighting of predictors has been used successfully in a wide variety of disciplines and is appropriate in certain human resource selection applications</a:t>
            </a:r>
          </a:p>
          <a:p>
            <a:pPr marL="460375" indent="-225425">
              <a:lnSpc>
                <a:spcPct val="100000"/>
              </a:lnSpc>
              <a:spcBef>
                <a:spcPts val="900"/>
              </a:spcBef>
            </a:pPr>
            <a:r>
              <a:rPr lang="en-US" sz="2000" dirty="0"/>
              <a:t>With sample sizes of up to 200, unit weights and regression weights perform about equally as well, however when sample sizes are less than 75, unit weights perform better in prediction than regression weights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706531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Methods for Combining Predictor Scores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lstStyle/>
          <a:p>
            <a:pPr marL="0" indent="0">
              <a:buNone/>
            </a:pPr>
            <a:r>
              <a:rPr lang="en-US" b="1" dirty="0">
                <a:latin typeface="+mj-lt"/>
              </a:rPr>
              <a:t>Method Two: Unit Weighting</a:t>
            </a:r>
          </a:p>
          <a:p>
            <a:pPr marL="460375" indent="-225425">
              <a:lnSpc>
                <a:spcPct val="100000"/>
              </a:lnSpc>
              <a:spcBef>
                <a:spcPts val="1200"/>
              </a:spcBef>
            </a:pPr>
            <a:r>
              <a:rPr lang="en-US" sz="2000" dirty="0"/>
              <a:t>How is unit weighting of predictors calculated? Robyn Dawes and Bernard Corrigan noted: “The whole trick is to decide what variables to look at and to know how to add.”</a:t>
            </a:r>
          </a:p>
          <a:p>
            <a:pPr marL="460375" indent="-225425">
              <a:lnSpc>
                <a:spcPct val="100000"/>
              </a:lnSpc>
              <a:spcBef>
                <a:spcPts val="1200"/>
              </a:spcBef>
            </a:pPr>
            <a:r>
              <a:rPr lang="en-US" sz="2000" dirty="0"/>
              <a:t>To calculate unit weights, see Table 15.5 where we show just the math test scores and structured interview ratings for each of five applicants</a:t>
            </a:r>
          </a:p>
          <a:p>
            <a:pPr marL="920750" indent="-234950">
              <a:lnSpc>
                <a:spcPct val="100000"/>
              </a:lnSpc>
              <a:spcBef>
                <a:spcPts val="1200"/>
              </a:spcBef>
              <a:buFont typeface="Wingdings" pitchFamily="2" charset="2"/>
              <a:buChar char="§"/>
            </a:pPr>
            <a:r>
              <a:rPr lang="en-US" sz="2000" dirty="0"/>
              <a:t>Raw math and interview scores are converted into standardized </a:t>
            </a:r>
            <a:r>
              <a:rPr lang="en-US" sz="2000" i="1" dirty="0"/>
              <a:t>z</a:t>
            </a:r>
            <a:r>
              <a:rPr lang="en-US" sz="2000" dirty="0"/>
              <a:t> scores</a:t>
            </a:r>
          </a:p>
          <a:p>
            <a:pPr marL="920750" indent="-234950">
              <a:lnSpc>
                <a:spcPct val="100000"/>
              </a:lnSpc>
              <a:spcBef>
                <a:spcPts val="1200"/>
              </a:spcBef>
              <a:buFont typeface="Wingdings" pitchFamily="2" charset="2"/>
              <a:buChar char="§"/>
            </a:pPr>
            <a:r>
              <a:rPr lang="en-US" sz="2000" dirty="0"/>
              <a:t>Add all applicants’ predictor </a:t>
            </a:r>
            <a:r>
              <a:rPr lang="en-US" sz="2000" i="1" dirty="0"/>
              <a:t>z</a:t>
            </a:r>
            <a:r>
              <a:rPr lang="en-US" sz="2000" dirty="0"/>
              <a:t> scores to obtain their composite </a:t>
            </a:r>
            <a:r>
              <a:rPr lang="en-US" sz="2000" i="1" dirty="0"/>
              <a:t>z</a:t>
            </a:r>
            <a:r>
              <a:rPr lang="en-US" sz="2000" dirty="0"/>
              <a:t> score</a:t>
            </a:r>
          </a:p>
          <a:p>
            <a:pPr marL="920750" indent="-234950">
              <a:lnSpc>
                <a:spcPct val="100000"/>
              </a:lnSpc>
              <a:spcBef>
                <a:spcPts val="1200"/>
              </a:spcBef>
              <a:buFont typeface="Wingdings" pitchFamily="2" charset="2"/>
              <a:buChar char="§"/>
            </a:pPr>
            <a:r>
              <a:rPr lang="en-US" sz="2000" dirty="0"/>
              <a:t>A </a:t>
            </a:r>
            <a:r>
              <a:rPr lang="en-US" sz="2000" i="1" dirty="0"/>
              <a:t>z</a:t>
            </a:r>
            <a:r>
              <a:rPr lang="en-US" sz="2000" dirty="0"/>
              <a:t> score shows the relative standing that an individual has on a predictor or composite predictor relative to others in the sample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5372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Methods for Combining Predictor Scores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7E7B0CCE-6501-4E46-8012-C586338BC24E}"/>
              </a:ext>
            </a:extLst>
          </p:cNvPr>
          <p:cNvPicPr>
            <a:picLocks noChangeAspect="1"/>
          </p:cNvPicPr>
          <p:nvPr/>
        </p:nvPicPr>
        <p:blipFill>
          <a:blip r:embed="rId2"/>
          <a:stretch>
            <a:fillRect/>
          </a:stretch>
        </p:blipFill>
        <p:spPr>
          <a:xfrm>
            <a:off x="622286" y="1426669"/>
            <a:ext cx="7893064" cy="4662496"/>
          </a:xfrm>
          <a:prstGeom prst="rect">
            <a:avLst/>
          </a:prstGeom>
        </p:spPr>
      </p:pic>
    </p:spTree>
    <p:extLst>
      <p:ext uri="{BB962C8B-B14F-4D97-AF65-F5344CB8AC3E}">
        <p14:creationId xmlns:p14="http://schemas.microsoft.com/office/powerpoint/2010/main" val="554789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lstStyle/>
          <a:p>
            <a:pPr marL="234950" indent="-227013">
              <a:lnSpc>
                <a:spcPct val="100000"/>
              </a:lnSpc>
              <a:spcBef>
                <a:spcPts val="1200"/>
              </a:spcBef>
            </a:pPr>
            <a:r>
              <a:rPr lang="en-US" dirty="0"/>
              <a:t>Numerous strategies concerned with selecting individuals for jobs have been reported in the human resource selection literature – we look at the following:</a:t>
            </a:r>
          </a:p>
          <a:p>
            <a:pPr marL="742950" indent="-292100">
              <a:lnSpc>
                <a:spcPct val="100000"/>
              </a:lnSpc>
              <a:spcBef>
                <a:spcPts val="1200"/>
              </a:spcBef>
              <a:buSzPct val="95000"/>
              <a:buFont typeface="+mj-lt"/>
              <a:buAutoNum type="alphaLcPeriod"/>
            </a:pPr>
            <a:r>
              <a:rPr lang="en-US" dirty="0"/>
              <a:t>Top-down selection</a:t>
            </a:r>
          </a:p>
          <a:p>
            <a:pPr marL="742950" indent="-292100">
              <a:lnSpc>
                <a:spcPct val="100000"/>
              </a:lnSpc>
              <a:spcBef>
                <a:spcPts val="1200"/>
              </a:spcBef>
              <a:buSzPct val="95000"/>
              <a:buFont typeface="+mj-lt"/>
              <a:buAutoNum type="alphaLcPeriod"/>
            </a:pPr>
            <a:r>
              <a:rPr lang="en-US" dirty="0"/>
              <a:t>Cutoff scores</a:t>
            </a:r>
          </a:p>
          <a:p>
            <a:pPr marL="742950" indent="-292100">
              <a:lnSpc>
                <a:spcPct val="100000"/>
              </a:lnSpc>
              <a:spcBef>
                <a:spcPts val="1200"/>
              </a:spcBef>
              <a:buSzPct val="95000"/>
              <a:buFont typeface="+mj-lt"/>
              <a:buAutoNum type="alphaLcPeriod"/>
            </a:pPr>
            <a:r>
              <a:rPr lang="en-US" dirty="0"/>
              <a:t>Multiple cutoff scores</a:t>
            </a:r>
          </a:p>
          <a:p>
            <a:pPr marL="742950" indent="-292100">
              <a:lnSpc>
                <a:spcPct val="100000"/>
              </a:lnSpc>
              <a:spcBef>
                <a:spcPts val="1200"/>
              </a:spcBef>
              <a:buSzPct val="95000"/>
              <a:buFont typeface="+mj-lt"/>
              <a:buAutoNum type="alphaLcPeriod"/>
            </a:pPr>
            <a:r>
              <a:rPr lang="en-US" dirty="0"/>
              <a:t>Multiple hurdles</a:t>
            </a:r>
          </a:p>
          <a:p>
            <a:pPr marL="742950" indent="-292100">
              <a:lnSpc>
                <a:spcPct val="100000"/>
              </a:lnSpc>
              <a:spcBef>
                <a:spcPts val="1200"/>
              </a:spcBef>
              <a:buSzPct val="95000"/>
              <a:buFont typeface="+mj-lt"/>
              <a:buAutoNum type="alphaLcPeriod"/>
            </a:pPr>
            <a:r>
              <a:rPr lang="en-US" dirty="0"/>
              <a:t>Combination method</a:t>
            </a:r>
          </a:p>
          <a:p>
            <a:pPr marL="742950" indent="-292100">
              <a:lnSpc>
                <a:spcPct val="100000"/>
              </a:lnSpc>
              <a:spcBef>
                <a:spcPts val="1200"/>
              </a:spcBef>
              <a:buSzPct val="95000"/>
              <a:buFont typeface="+mj-lt"/>
              <a:buAutoNum type="alphaLcPeriod"/>
            </a:pPr>
            <a:r>
              <a:rPr lang="en-US" dirty="0"/>
              <a:t>Banding</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873759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Strategy One: Top-Down Selection</a:t>
            </a:r>
          </a:p>
          <a:p>
            <a:pPr marL="460375" indent="-225425">
              <a:lnSpc>
                <a:spcPct val="100000"/>
              </a:lnSpc>
              <a:spcBef>
                <a:spcPts val="1200"/>
              </a:spcBef>
            </a:pPr>
            <a:r>
              <a:rPr lang="en-US" dirty="0"/>
              <a:t>Job applicants are rank-ordered from highest to lowest based on their predictor scores</a:t>
            </a:r>
          </a:p>
          <a:p>
            <a:pPr marL="460375" indent="-225425">
              <a:lnSpc>
                <a:spcPct val="100000"/>
              </a:lnSpc>
              <a:spcBef>
                <a:spcPts val="1200"/>
              </a:spcBef>
            </a:pPr>
            <a:r>
              <a:rPr lang="en-US" dirty="0"/>
              <a:t>Job offers are made to the applicants beginning with the applicant with the top score, the applicant ranked second, etc., until all openings are filled</a:t>
            </a:r>
          </a:p>
          <a:p>
            <a:pPr marL="460375" indent="-225425">
              <a:lnSpc>
                <a:spcPct val="100000"/>
              </a:lnSpc>
              <a:spcBef>
                <a:spcPts val="1200"/>
              </a:spcBef>
            </a:pPr>
            <a:r>
              <a:rPr lang="en-US" dirty="0"/>
              <a:t>As far as work performance is concerned, maximum utility is gained from a valid predictor when top-down hiring is used</a:t>
            </a:r>
          </a:p>
          <a:p>
            <a:pPr marL="460375" indent="-225425">
              <a:lnSpc>
                <a:spcPct val="100000"/>
              </a:lnSpc>
              <a:spcBef>
                <a:spcPts val="1200"/>
              </a:spcBef>
            </a:pPr>
            <a:r>
              <a:rPr lang="en-US" dirty="0"/>
              <a:t>The biggest problem with top-down selection is the possibility of adverse impact against legally protected racial/ethnic groups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48783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Two: Cutoff Scores</a:t>
            </a:r>
          </a:p>
          <a:p>
            <a:pPr marL="460375" indent="-225425">
              <a:lnSpc>
                <a:spcPct val="100000"/>
              </a:lnSpc>
              <a:spcBef>
                <a:spcPts val="1200"/>
              </a:spcBef>
            </a:pPr>
            <a:r>
              <a:rPr lang="en-US" dirty="0"/>
              <a:t>A cutoff scores represents a score on a predictor or combination of predictors below which job applicants are rejected</a:t>
            </a:r>
          </a:p>
          <a:p>
            <a:pPr marL="460375" indent="-225425">
              <a:lnSpc>
                <a:spcPct val="100000"/>
              </a:lnSpc>
              <a:spcBef>
                <a:spcPts val="1200"/>
              </a:spcBef>
            </a:pPr>
            <a:r>
              <a:rPr lang="en-US" dirty="0"/>
              <a:t>Judgment will play a role in choosing the method for setting the cutoff score and for determining the actual cutoff score value to be employed in selection – when a cutoff score is developed and used, the rationale and specific procedures for identifying that particular score should be carefully documented</a:t>
            </a:r>
          </a:p>
          <a:p>
            <a:pPr marL="460375" indent="-225425">
              <a:lnSpc>
                <a:spcPct val="100000"/>
              </a:lnSpc>
              <a:spcBef>
                <a:spcPts val="1200"/>
              </a:spcBef>
            </a:pPr>
            <a:r>
              <a:rPr lang="en-US" dirty="0"/>
              <a:t>Cutoff scores can be established in two general ways</a:t>
            </a:r>
          </a:p>
          <a:p>
            <a:pPr marL="977900" indent="-292100">
              <a:lnSpc>
                <a:spcPct val="100000"/>
              </a:lnSpc>
              <a:spcBef>
                <a:spcPts val="1200"/>
              </a:spcBef>
              <a:buSzPct val="95000"/>
              <a:buFont typeface="+mj-lt"/>
              <a:buAutoNum type="alphaLcPeriod"/>
            </a:pPr>
            <a:r>
              <a:rPr lang="en-US" sz="2000" dirty="0"/>
              <a:t>How job applicants or others performed on a selection procedure</a:t>
            </a:r>
          </a:p>
          <a:p>
            <a:pPr marL="977900" indent="-292100">
              <a:lnSpc>
                <a:spcPct val="100000"/>
              </a:lnSpc>
              <a:spcBef>
                <a:spcPts val="1200"/>
              </a:spcBef>
              <a:buSzPct val="95000"/>
              <a:buFont typeface="+mj-lt"/>
              <a:buAutoNum type="alphaLcPeriod"/>
            </a:pPr>
            <a:r>
              <a:rPr lang="en-US" sz="2000" dirty="0"/>
              <a:t>Using judgments of SMEs regarding the appropriateness selection procedure content to set the cutoff score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492585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Two: Cutoff Scores</a:t>
            </a:r>
          </a:p>
          <a:p>
            <a:pPr marL="460375" indent="-225425">
              <a:lnSpc>
                <a:spcPct val="100000"/>
              </a:lnSpc>
              <a:spcBef>
                <a:spcPts val="1200"/>
              </a:spcBef>
            </a:pPr>
            <a:r>
              <a:rPr lang="en-US" dirty="0"/>
              <a:t>Basing cutoff scores on applicants’ or others’ performance</a:t>
            </a:r>
          </a:p>
          <a:p>
            <a:pPr marL="920750" indent="-234950">
              <a:lnSpc>
                <a:spcPct val="100000"/>
              </a:lnSpc>
              <a:spcBef>
                <a:spcPts val="1200"/>
              </a:spcBef>
              <a:buSzPct val="100000"/>
              <a:buFont typeface="Wingdings" pitchFamily="2" charset="2"/>
              <a:buChar char="§"/>
            </a:pPr>
            <a:r>
              <a:rPr lang="en-US" sz="2000" dirty="0"/>
              <a:t>Cutoff scores can be determined by administering the selection procedure to individuals (job incumbents) other than applicants and using that information as a basis for score development</a:t>
            </a:r>
          </a:p>
          <a:p>
            <a:pPr marL="920750" indent="-234950">
              <a:lnSpc>
                <a:spcPct val="100000"/>
              </a:lnSpc>
              <a:spcBef>
                <a:spcPts val="1200"/>
              </a:spcBef>
              <a:buSzPct val="100000"/>
              <a:buFont typeface="Wingdings" pitchFamily="2" charset="2"/>
              <a:buChar char="§"/>
            </a:pPr>
            <a:r>
              <a:rPr lang="en-US" sz="2000" dirty="0"/>
              <a:t>When a group of individuals other than applicants serves as a basis for deriving cutoff scores, care should be taken in determining that they are comparable to the applicant pool for the job</a:t>
            </a:r>
          </a:p>
          <a:p>
            <a:pPr marL="920750" indent="-234950">
              <a:lnSpc>
                <a:spcPct val="100000"/>
              </a:lnSpc>
              <a:spcBef>
                <a:spcPts val="1200"/>
              </a:spcBef>
              <a:buSzPct val="100000"/>
              <a:buFont typeface="Wingdings" pitchFamily="2" charset="2"/>
              <a:buChar char="§"/>
            </a:pPr>
            <a:r>
              <a:rPr lang="en-US" sz="2000" dirty="0"/>
              <a:t>When the groups are not comparable, legal questions concerning the fairness and meaningfulness of such scores can arise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228193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Two: Cutoff Scores</a:t>
            </a:r>
          </a:p>
          <a:p>
            <a:pPr marL="460375" indent="-225425">
              <a:lnSpc>
                <a:spcPct val="100000"/>
              </a:lnSpc>
              <a:spcBef>
                <a:spcPts val="1200"/>
              </a:spcBef>
            </a:pPr>
            <a:r>
              <a:rPr lang="en-US" dirty="0"/>
              <a:t>Using experts’ judgments</a:t>
            </a:r>
          </a:p>
          <a:p>
            <a:pPr marL="920750" indent="-234950">
              <a:lnSpc>
                <a:spcPct val="100000"/>
              </a:lnSpc>
              <a:spcBef>
                <a:spcPts val="1200"/>
              </a:spcBef>
              <a:buSzPct val="100000"/>
              <a:buFont typeface="Wingdings" pitchFamily="2" charset="2"/>
              <a:buChar char="§"/>
            </a:pPr>
            <a:r>
              <a:rPr lang="en-US" sz="2000" dirty="0"/>
              <a:t>The </a:t>
            </a:r>
            <a:r>
              <a:rPr lang="en-US" sz="2000" i="1" dirty="0" err="1"/>
              <a:t>Ebel</a:t>
            </a:r>
            <a:r>
              <a:rPr lang="en-US" sz="2000" i="1" dirty="0"/>
              <a:t> method </a:t>
            </a:r>
            <a:r>
              <a:rPr lang="en-US" sz="2000" dirty="0"/>
              <a:t>is based on an analysis of the difficulty of test items (Table 15.6)</a:t>
            </a:r>
          </a:p>
          <a:p>
            <a:pPr marL="920750" indent="-234950">
              <a:lnSpc>
                <a:spcPct val="100000"/>
              </a:lnSpc>
              <a:spcBef>
                <a:spcPts val="1200"/>
              </a:spcBef>
              <a:buSzPct val="100000"/>
              <a:buFont typeface="Wingdings" pitchFamily="2" charset="2"/>
              <a:buChar char="§"/>
            </a:pPr>
            <a:r>
              <a:rPr lang="en-US" sz="2000" dirty="0"/>
              <a:t>In the </a:t>
            </a:r>
            <a:r>
              <a:rPr lang="en-US" sz="2000" i="1" dirty="0" err="1"/>
              <a:t>Angoff</a:t>
            </a:r>
            <a:r>
              <a:rPr lang="en-US" sz="2000" i="1" dirty="0"/>
              <a:t> method</a:t>
            </a:r>
            <a:r>
              <a:rPr lang="en-US" sz="2000" dirty="0"/>
              <a:t>, judges or SMEs estimate the probability that a minimally qualified applicant could a specific test item correctly – these estimates used to establish cutoff scores for the test (Table 15.7)</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788841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BE189690-5A2F-9B41-B804-CC8DE7B3F2E2}"/>
              </a:ext>
            </a:extLst>
          </p:cNvPr>
          <p:cNvPicPr>
            <a:picLocks noChangeAspect="1"/>
          </p:cNvPicPr>
          <p:nvPr/>
        </p:nvPicPr>
        <p:blipFill>
          <a:blip r:embed="rId2"/>
          <a:stretch>
            <a:fillRect/>
          </a:stretch>
        </p:blipFill>
        <p:spPr>
          <a:xfrm>
            <a:off x="1228725" y="1236849"/>
            <a:ext cx="6686550" cy="5181705"/>
          </a:xfrm>
          <a:prstGeom prst="rect">
            <a:avLst/>
          </a:prstGeom>
        </p:spPr>
      </p:pic>
    </p:spTree>
    <p:extLst>
      <p:ext uri="{BB962C8B-B14F-4D97-AF65-F5344CB8AC3E}">
        <p14:creationId xmlns:p14="http://schemas.microsoft.com/office/powerpoint/2010/main" val="1295125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FFB506A5-8AD8-5E4C-B5E3-8227BB650CFE}"/>
              </a:ext>
            </a:extLst>
          </p:cNvPr>
          <p:cNvPicPr>
            <a:picLocks noChangeAspect="1"/>
          </p:cNvPicPr>
          <p:nvPr/>
        </p:nvPicPr>
        <p:blipFill>
          <a:blip r:embed="rId2"/>
          <a:stretch>
            <a:fillRect/>
          </a:stretch>
        </p:blipFill>
        <p:spPr>
          <a:xfrm>
            <a:off x="1764724" y="1252499"/>
            <a:ext cx="5614552" cy="5123960"/>
          </a:xfrm>
          <a:prstGeom prst="rect">
            <a:avLst/>
          </a:prstGeom>
        </p:spPr>
      </p:pic>
    </p:spTree>
    <p:extLst>
      <p:ext uri="{BB962C8B-B14F-4D97-AF65-F5344CB8AC3E}">
        <p14:creationId xmlns:p14="http://schemas.microsoft.com/office/powerpoint/2010/main" val="2540200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D598-09D5-8F48-AF4A-281DB26967DC}"/>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F51D511-CA58-6B49-A216-69BD5E7A719D}"/>
              </a:ext>
            </a:extLst>
          </p:cNvPr>
          <p:cNvSpPr>
            <a:spLocks noGrp="1"/>
          </p:cNvSpPr>
          <p:nvPr>
            <p:ph idx="1"/>
          </p:nvPr>
        </p:nvSpPr>
        <p:spPr/>
        <p:txBody>
          <a:bodyPr>
            <a:noAutofit/>
          </a:bodyPr>
          <a:lstStyle/>
          <a:p>
            <a:pPr marL="347663" indent="-347663">
              <a:lnSpc>
                <a:spcPct val="100000"/>
              </a:lnSpc>
              <a:buSzPct val="95000"/>
              <a:buFont typeface="+mj-lt"/>
              <a:buAutoNum type="arabicPeriod"/>
            </a:pPr>
            <a:r>
              <a:rPr lang="en-US" dirty="0"/>
              <a:t>Understand the importance of using mechanical methods for collecting and combining selection procedure data for making selection decisions on job applicants.</a:t>
            </a:r>
          </a:p>
          <a:p>
            <a:pPr marL="347663" indent="-347663">
              <a:lnSpc>
                <a:spcPct val="100000"/>
              </a:lnSpc>
              <a:buSzPct val="95000"/>
              <a:buFont typeface="+mj-lt"/>
              <a:buAutoNum type="arabicPeriod"/>
            </a:pPr>
            <a:r>
              <a:rPr lang="en-US" dirty="0"/>
              <a:t>See by example how two mechanical methods are used for combining selection procedure information prior to making selection decisions.</a:t>
            </a:r>
          </a:p>
          <a:p>
            <a:pPr marL="347663" indent="-347663">
              <a:lnSpc>
                <a:spcPct val="100000"/>
              </a:lnSpc>
              <a:buSzPct val="95000"/>
              <a:buFont typeface="+mj-lt"/>
              <a:buAutoNum type="arabicPeriod"/>
            </a:pPr>
            <a:r>
              <a:rPr lang="en-US" dirty="0"/>
              <a:t>Decide which strategies for making employment decisions are most appropriate in particular organizational contexts with specific employment needs.</a:t>
            </a:r>
          </a:p>
          <a:p>
            <a:pPr marL="347663" indent="-347663">
              <a:lnSpc>
                <a:spcPct val="100000"/>
              </a:lnSpc>
              <a:buSzPct val="95000"/>
              <a:buFont typeface="+mj-lt"/>
              <a:buAutoNum type="arabicPeriod"/>
            </a:pPr>
            <a:r>
              <a:rPr lang="en-US" dirty="0"/>
              <a:t>Understand the importance of auditing an organization’s selection decisions and learn from successes and failures</a:t>
            </a:r>
            <a:r>
              <a:rPr lang="en-US" sz="2000" dirty="0"/>
              <a:t>.</a:t>
            </a:r>
          </a:p>
        </p:txBody>
      </p:sp>
      <p:sp>
        <p:nvSpPr>
          <p:cNvPr id="4" name="Slide Number Placeholder 3">
            <a:extLst>
              <a:ext uri="{FF2B5EF4-FFF2-40B4-BE49-F238E27FC236}">
                <a16:creationId xmlns:a16="http://schemas.microsoft.com/office/drawing/2014/main" id="{D57030AA-A40A-194F-91D7-5F88D79BBE96}"/>
              </a:ext>
            </a:extLst>
          </p:cNvPr>
          <p:cNvSpPr>
            <a:spLocks noGrp="1"/>
          </p:cNvSpPr>
          <p:nvPr>
            <p:ph type="sldNum" sz="quarter" idx="12"/>
          </p:nvPr>
        </p:nvSpPr>
        <p:spPr/>
        <p:txBody>
          <a:bodyPr/>
          <a:lstStyle/>
          <a:p>
            <a:fld id="{C6E7765F-978A-F841-9637-D5ED7CD3AF88}" type="slidenum">
              <a:rPr lang="en-US" smtClean="0"/>
              <a:pPr/>
              <a:t>3</a:t>
            </a:fld>
            <a:endParaRPr lang="en-US" dirty="0"/>
          </a:p>
        </p:txBody>
      </p:sp>
      <p:sp>
        <p:nvSpPr>
          <p:cNvPr id="5" name="Date Placeholder 3">
            <a:extLst>
              <a:ext uri="{FF2B5EF4-FFF2-40B4-BE49-F238E27FC236}">
                <a16:creationId xmlns:a16="http://schemas.microsoft.com/office/drawing/2014/main" id="{E20152D4-237B-DA45-B826-9ACC55BFA1BD}"/>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1705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Two: Cutoff Scores</a:t>
            </a:r>
          </a:p>
          <a:p>
            <a:pPr marL="460375" indent="-225425">
              <a:lnSpc>
                <a:spcPct val="100000"/>
              </a:lnSpc>
              <a:spcBef>
                <a:spcPts val="1200"/>
              </a:spcBef>
            </a:pPr>
            <a:r>
              <a:rPr lang="en-US" dirty="0"/>
              <a:t>Legal and psychometric issues</a:t>
            </a:r>
          </a:p>
          <a:p>
            <a:pPr marL="920750" indent="-234950">
              <a:lnSpc>
                <a:spcPct val="100000"/>
              </a:lnSpc>
              <a:spcBef>
                <a:spcPts val="1200"/>
              </a:spcBef>
              <a:buSzPct val="100000"/>
              <a:buFont typeface="Wingdings" pitchFamily="2" charset="2"/>
              <a:buChar char="§"/>
            </a:pPr>
            <a:r>
              <a:rPr lang="en-US" sz="2000" dirty="0"/>
              <a:t>The </a:t>
            </a:r>
            <a:r>
              <a:rPr lang="en-US" sz="2000" i="1" dirty="0"/>
              <a:t>Uniform Guidelines </a:t>
            </a:r>
            <a:r>
              <a:rPr lang="en-US" sz="2000" dirty="0"/>
              <a:t>states that “…the degree of adverse impact should be considered”</a:t>
            </a:r>
          </a:p>
          <a:p>
            <a:pPr marL="920750" indent="-234950">
              <a:lnSpc>
                <a:spcPct val="100000"/>
              </a:lnSpc>
              <a:spcBef>
                <a:spcPts val="1200"/>
              </a:spcBef>
              <a:buSzPct val="100000"/>
              <a:buFont typeface="Wingdings" pitchFamily="2" charset="2"/>
              <a:buChar char="§"/>
            </a:pPr>
            <a:r>
              <a:rPr lang="en-US" sz="2000" dirty="0"/>
              <a:t>The </a:t>
            </a:r>
            <a:r>
              <a:rPr lang="en-US" sz="2000" i="1" dirty="0"/>
              <a:t>Principles for the Validation and Use of Personnel Selection Procedures </a:t>
            </a:r>
            <a:r>
              <a:rPr lang="en-US" sz="2000" dirty="0"/>
              <a:t>states “if based on valid predictors demonstrating linearity…throughout the range of prediction, cutoff scores may be set as high or as low as needed to meet the requirements of the organization”</a:t>
            </a:r>
          </a:p>
          <a:p>
            <a:pPr marL="920750" indent="-234950">
              <a:lnSpc>
                <a:spcPct val="100000"/>
              </a:lnSpc>
              <a:spcBef>
                <a:spcPts val="1200"/>
              </a:spcBef>
              <a:buSzPct val="100000"/>
              <a:buFont typeface="Wingdings" pitchFamily="2" charset="2"/>
              <a:buChar char="§"/>
            </a:pPr>
            <a:r>
              <a:rPr lang="en-US" sz="2000" dirty="0"/>
              <a:t>Table 15.8 lists guidelines that should be considered in using cutoff scores in selection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159785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551BA2CC-C065-7D43-BFA1-0F8E5A3E082A}"/>
              </a:ext>
            </a:extLst>
          </p:cNvPr>
          <p:cNvPicPr>
            <a:picLocks noChangeAspect="1"/>
          </p:cNvPicPr>
          <p:nvPr/>
        </p:nvPicPr>
        <p:blipFill>
          <a:blip r:embed="rId2"/>
          <a:stretch>
            <a:fillRect/>
          </a:stretch>
        </p:blipFill>
        <p:spPr>
          <a:xfrm>
            <a:off x="628650" y="1319912"/>
            <a:ext cx="7886700" cy="4876010"/>
          </a:xfrm>
          <a:prstGeom prst="rect">
            <a:avLst/>
          </a:prstGeom>
        </p:spPr>
      </p:pic>
    </p:spTree>
    <p:extLst>
      <p:ext uri="{BB962C8B-B14F-4D97-AF65-F5344CB8AC3E}">
        <p14:creationId xmlns:p14="http://schemas.microsoft.com/office/powerpoint/2010/main" val="144407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Three: Multiple Cutoff Scores</a:t>
            </a:r>
          </a:p>
          <a:p>
            <a:pPr marL="460375" indent="-225425">
              <a:lnSpc>
                <a:spcPct val="100000"/>
              </a:lnSpc>
              <a:spcBef>
                <a:spcPts val="1200"/>
              </a:spcBef>
            </a:pPr>
            <a:r>
              <a:rPr lang="en-US" dirty="0"/>
              <a:t>Each applicant is assessed on each predictor</a:t>
            </a:r>
          </a:p>
          <a:p>
            <a:pPr marL="460375" indent="-225425">
              <a:lnSpc>
                <a:spcPct val="100000"/>
              </a:lnSpc>
              <a:spcBef>
                <a:spcPts val="1200"/>
              </a:spcBef>
            </a:pPr>
            <a:r>
              <a:rPr lang="en-US" dirty="0"/>
              <a:t>All predictors are scored on a pass-fail basis</a:t>
            </a:r>
          </a:p>
          <a:p>
            <a:pPr marL="460375" indent="-225425">
              <a:lnSpc>
                <a:spcPct val="100000"/>
              </a:lnSpc>
              <a:spcBef>
                <a:spcPts val="1200"/>
              </a:spcBef>
            </a:pPr>
            <a:r>
              <a:rPr lang="en-US" dirty="0"/>
              <a:t>Applicants are rejected if any one of their predictor scores falls below a minimum cutoff score</a:t>
            </a:r>
          </a:p>
          <a:p>
            <a:pPr marL="460375" indent="-225425">
              <a:lnSpc>
                <a:spcPct val="100000"/>
              </a:lnSpc>
              <a:spcBef>
                <a:spcPts val="1200"/>
              </a:spcBef>
            </a:pPr>
            <a:r>
              <a:rPr lang="en-US" dirty="0"/>
              <a:t>This method makes two important assumptions about work performance</a:t>
            </a:r>
          </a:p>
          <a:p>
            <a:pPr marL="977900" indent="-292100">
              <a:lnSpc>
                <a:spcPct val="100000"/>
              </a:lnSpc>
              <a:spcBef>
                <a:spcPts val="1200"/>
              </a:spcBef>
              <a:buSzPct val="95000"/>
              <a:buFont typeface="+mj-lt"/>
              <a:buAutoNum type="alphaLcPeriod"/>
            </a:pPr>
            <a:r>
              <a:rPr lang="en-US" dirty="0"/>
              <a:t>A nonlinear relationship exists among the predictors and the criterion</a:t>
            </a:r>
          </a:p>
          <a:p>
            <a:pPr marL="977900" indent="-292100">
              <a:lnSpc>
                <a:spcPct val="100000"/>
              </a:lnSpc>
              <a:spcBef>
                <a:spcPts val="1200"/>
              </a:spcBef>
              <a:buSzPct val="95000"/>
              <a:buFont typeface="+mj-lt"/>
              <a:buAutoNum type="alphaLcPeriod"/>
            </a:pPr>
            <a:r>
              <a:rPr lang="en-US" dirty="0"/>
              <a:t>Predictors are not compensatory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85616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Three: Multiple Cutoff Scores</a:t>
            </a:r>
          </a:p>
          <a:p>
            <a:pPr marL="460375" indent="-225425">
              <a:lnSpc>
                <a:spcPct val="100000"/>
              </a:lnSpc>
              <a:spcBef>
                <a:spcPts val="1200"/>
              </a:spcBef>
            </a:pPr>
            <a:r>
              <a:rPr lang="en-US" dirty="0"/>
              <a:t>Advantages of this method:</a:t>
            </a:r>
          </a:p>
          <a:p>
            <a:pPr marL="920750" indent="-234950">
              <a:lnSpc>
                <a:spcPct val="100000"/>
              </a:lnSpc>
              <a:spcBef>
                <a:spcPts val="600"/>
              </a:spcBef>
              <a:buSzPct val="95000"/>
              <a:buFont typeface="Wingdings" pitchFamily="2" charset="2"/>
              <a:buChar char="§"/>
            </a:pPr>
            <a:r>
              <a:rPr lang="en-US" dirty="0"/>
              <a:t>Narrows the applicant pool to a smaller subset of candidates are are all minimally qualified for the job</a:t>
            </a:r>
          </a:p>
          <a:p>
            <a:pPr marL="920750" indent="-234950">
              <a:lnSpc>
                <a:spcPct val="100000"/>
              </a:lnSpc>
              <a:spcBef>
                <a:spcPts val="600"/>
              </a:spcBef>
              <a:buSzPct val="95000"/>
              <a:buFont typeface="Wingdings" pitchFamily="2" charset="2"/>
              <a:buChar char="§"/>
            </a:pPr>
            <a:r>
              <a:rPr lang="en-US" dirty="0"/>
              <a:t>Conceptually simple and easy to explain to managers</a:t>
            </a:r>
          </a:p>
          <a:p>
            <a:pPr marL="685800" indent="-225425">
              <a:lnSpc>
                <a:spcPct val="100000"/>
              </a:lnSpc>
              <a:spcBef>
                <a:spcPts val="1200"/>
              </a:spcBef>
              <a:buSzPct val="95000"/>
            </a:pPr>
            <a:r>
              <a:rPr lang="en-US" dirty="0"/>
              <a:t>Two major disadvantages:</a:t>
            </a:r>
          </a:p>
          <a:p>
            <a:pPr marL="920750" indent="-234950">
              <a:lnSpc>
                <a:spcPct val="100000"/>
              </a:lnSpc>
              <a:spcBef>
                <a:spcPts val="600"/>
              </a:spcBef>
              <a:buSzPct val="95000"/>
              <a:buFont typeface="Wingdings" pitchFamily="2" charset="2"/>
              <a:buChar char="§"/>
            </a:pPr>
            <a:r>
              <a:rPr lang="en-US" dirty="0"/>
              <a:t>Requires assessing all applicants using all predictors – with a large applicant pool, the selection costs may be large</a:t>
            </a:r>
          </a:p>
          <a:p>
            <a:pPr marL="920750" indent="-234950">
              <a:lnSpc>
                <a:spcPct val="100000"/>
              </a:lnSpc>
              <a:spcBef>
                <a:spcPts val="600"/>
              </a:spcBef>
              <a:buSzPct val="95000"/>
              <a:buFont typeface="Wingdings" pitchFamily="2" charset="2"/>
              <a:buChar char="§"/>
            </a:pPr>
            <a:r>
              <a:rPr lang="en-US" dirty="0"/>
              <a:t>Identifies only those applicants minimally qualified for the job – no clear-cut way to determine how to order those applicants who pass the cutoffs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053747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Four: Multiple Hurdles</a:t>
            </a:r>
          </a:p>
          <a:p>
            <a:pPr marL="460375" indent="-225425">
              <a:lnSpc>
                <a:spcPct val="100000"/>
              </a:lnSpc>
              <a:spcBef>
                <a:spcPts val="1200"/>
              </a:spcBef>
            </a:pPr>
            <a:r>
              <a:rPr lang="en-US" dirty="0"/>
              <a:t>Each applicant must meet the minimum cutoff or hurdle for each predictor before going to the next predictor – applicants must pass the predictors sequentially</a:t>
            </a:r>
          </a:p>
          <a:p>
            <a:pPr marL="460375" indent="-225425">
              <a:lnSpc>
                <a:spcPct val="100000"/>
              </a:lnSpc>
              <a:spcBef>
                <a:spcPts val="1200"/>
              </a:spcBef>
            </a:pPr>
            <a:r>
              <a:rPr lang="en-US" dirty="0"/>
              <a:t>Failure to pass a cutoff at any stage results in the applicant being dropped from further consideration</a:t>
            </a:r>
          </a:p>
          <a:p>
            <a:pPr marL="460375" indent="-225425">
              <a:lnSpc>
                <a:spcPct val="100000"/>
              </a:lnSpc>
              <a:spcBef>
                <a:spcPts val="1200"/>
              </a:spcBef>
            </a:pPr>
            <a:r>
              <a:rPr lang="en-US" dirty="0"/>
              <a:t>In a variation of the multiple-hurdle approach – the </a:t>
            </a:r>
            <a:r>
              <a:rPr lang="en-US" i="1" dirty="0"/>
              <a:t>double-stage strategy</a:t>
            </a:r>
            <a:r>
              <a:rPr lang="en-US" dirty="0"/>
              <a:t> – two cutoff scores are set: C1 and C2 (Figure 15.1)</a:t>
            </a:r>
          </a:p>
          <a:p>
            <a:pPr marL="920750" indent="-234950">
              <a:lnSpc>
                <a:spcPct val="100000"/>
              </a:lnSpc>
              <a:spcBef>
                <a:spcPts val="600"/>
              </a:spcBef>
              <a:buSzPct val="95000"/>
              <a:buFont typeface="Wingdings" pitchFamily="2" charset="2"/>
              <a:buChar char="§"/>
            </a:pPr>
            <a:r>
              <a:rPr lang="en-US" sz="2000" dirty="0"/>
              <a:t>Those whose scores fall below C2 are accepted unconditionally</a:t>
            </a:r>
          </a:p>
          <a:p>
            <a:pPr marL="920750" indent="-234950">
              <a:lnSpc>
                <a:spcPct val="100000"/>
              </a:lnSpc>
              <a:spcBef>
                <a:spcPts val="600"/>
              </a:spcBef>
              <a:buSzPct val="95000"/>
              <a:buFont typeface="Wingdings" pitchFamily="2" charset="2"/>
              <a:buChar char="§"/>
            </a:pPr>
            <a:r>
              <a:rPr lang="en-US" sz="2000" dirty="0"/>
              <a:t>Those whose scores fall below C1 are rejected terminally</a:t>
            </a:r>
          </a:p>
          <a:p>
            <a:pPr marL="920750" indent="-234950">
              <a:lnSpc>
                <a:spcPct val="100000"/>
              </a:lnSpc>
              <a:spcBef>
                <a:spcPts val="600"/>
              </a:spcBef>
              <a:buSzPct val="95000"/>
              <a:buFont typeface="Wingdings" pitchFamily="2" charset="2"/>
              <a:buChar char="§"/>
            </a:pPr>
            <a:r>
              <a:rPr lang="en-US" sz="2000" dirty="0"/>
              <a:t>Those whose scores fall between C1 and C2 are accepted provisionally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92020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7006F76B-47CC-4B4A-B4A9-7D4EB5F4C346}"/>
              </a:ext>
            </a:extLst>
          </p:cNvPr>
          <p:cNvPicPr>
            <a:picLocks noChangeAspect="1"/>
          </p:cNvPicPr>
          <p:nvPr/>
        </p:nvPicPr>
        <p:blipFill>
          <a:blip r:embed="rId2"/>
          <a:stretch>
            <a:fillRect/>
          </a:stretch>
        </p:blipFill>
        <p:spPr>
          <a:xfrm>
            <a:off x="628650" y="1768642"/>
            <a:ext cx="7886700" cy="3320715"/>
          </a:xfrm>
          <a:prstGeom prst="rect">
            <a:avLst/>
          </a:prstGeom>
        </p:spPr>
      </p:pic>
    </p:spTree>
    <p:extLst>
      <p:ext uri="{BB962C8B-B14F-4D97-AF65-F5344CB8AC3E}">
        <p14:creationId xmlns:p14="http://schemas.microsoft.com/office/powerpoint/2010/main" val="2342271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Five: Combination Method</a:t>
            </a:r>
          </a:p>
          <a:p>
            <a:pPr marL="460375" indent="-225425">
              <a:lnSpc>
                <a:spcPct val="100000"/>
              </a:lnSpc>
              <a:spcBef>
                <a:spcPts val="1200"/>
              </a:spcBef>
            </a:pPr>
            <a:r>
              <a:rPr lang="en-US" dirty="0"/>
              <a:t>The combination method is a hybrid of the multiple-cutoff and multiple-regression approaches</a:t>
            </a:r>
          </a:p>
          <a:p>
            <a:pPr marL="460375" indent="-225425">
              <a:lnSpc>
                <a:spcPct val="100000"/>
              </a:lnSpc>
              <a:spcBef>
                <a:spcPts val="1200"/>
              </a:spcBef>
            </a:pPr>
            <a:r>
              <a:rPr lang="en-US" dirty="0"/>
              <a:t>Two major assumptions</a:t>
            </a:r>
          </a:p>
          <a:p>
            <a:pPr marL="977900" indent="-292100">
              <a:lnSpc>
                <a:spcPct val="100000"/>
              </a:lnSpc>
              <a:spcBef>
                <a:spcPts val="1200"/>
              </a:spcBef>
              <a:buSzPct val="95000"/>
              <a:buFont typeface="+mj-lt"/>
              <a:buAutoNum type="arabicPeriod"/>
            </a:pPr>
            <a:r>
              <a:rPr lang="en-US" dirty="0"/>
              <a:t>The more restrictive assumption is derived from the multiple-cutoff approach – a minimum level of each predictor attribute is necessary to perform the job</a:t>
            </a:r>
          </a:p>
          <a:p>
            <a:pPr marL="977900" indent="-292100">
              <a:lnSpc>
                <a:spcPct val="100000"/>
              </a:lnSpc>
              <a:spcBef>
                <a:spcPts val="1200"/>
              </a:spcBef>
              <a:buSzPct val="95000"/>
              <a:buFont typeface="+mj-lt"/>
              <a:buAutoNum type="arabicPeriod"/>
            </a:pPr>
            <a:r>
              <a:rPr lang="en-US" dirty="0"/>
              <a:t>After that level has been reached, more of one predictor attribute can compensate for less of another in predicting overall success – derived from the multiple-regression approach</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896484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Five: Combination Method</a:t>
            </a:r>
          </a:p>
          <a:p>
            <a:pPr marL="460375" indent="-225425">
              <a:lnSpc>
                <a:spcPct val="100000"/>
              </a:lnSpc>
              <a:spcBef>
                <a:spcPts val="1200"/>
              </a:spcBef>
            </a:pPr>
            <a:r>
              <a:rPr lang="en-US" dirty="0"/>
              <a:t>The combination method has the advantages of the multiple-cutoff strategy, but additionally provides a way to rank-order acceptable applicants</a:t>
            </a:r>
          </a:p>
          <a:p>
            <a:pPr marL="460375" indent="-225425">
              <a:lnSpc>
                <a:spcPct val="100000"/>
              </a:lnSpc>
              <a:spcBef>
                <a:spcPts val="1200"/>
              </a:spcBef>
            </a:pPr>
            <a:r>
              <a:rPr lang="en-US" dirty="0"/>
              <a:t>A major disadvantage is that it is more costly than the multiple-hurdle approach – all applicants are screened on all predictors</a:t>
            </a:r>
          </a:p>
          <a:p>
            <a:pPr marL="460375" indent="-225425">
              <a:lnSpc>
                <a:spcPct val="100000"/>
              </a:lnSpc>
              <a:spcBef>
                <a:spcPts val="1200"/>
              </a:spcBef>
            </a:pPr>
            <a:r>
              <a:rPr lang="en-US" dirty="0"/>
              <a:t>Most appropriate when the assumption of multiple cutoffs is reasonable and more of one predictor attribute can compensate for another above the minimum cutoffs</a:t>
            </a:r>
          </a:p>
          <a:p>
            <a:pPr marL="460375" indent="-225425">
              <a:lnSpc>
                <a:spcPct val="100000"/>
              </a:lnSpc>
              <a:spcBef>
                <a:spcPts val="1200"/>
              </a:spcBef>
            </a:pPr>
            <a:r>
              <a:rPr lang="en-US" dirty="0"/>
              <a:t>More appropriate when the size of the applicant pool is not too large and costs do not vary greatly among procedures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579233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Six: Banding</a:t>
            </a:r>
          </a:p>
          <a:p>
            <a:pPr marL="460375" indent="-225425">
              <a:lnSpc>
                <a:spcPct val="100000"/>
              </a:lnSpc>
              <a:spcBef>
                <a:spcPts val="1200"/>
              </a:spcBef>
            </a:pPr>
            <a:r>
              <a:rPr lang="en-US" sz="2000" dirty="0"/>
              <a:t>An alternative in dealing with the problem of selection procedure adverse impact is the use of </a:t>
            </a:r>
            <a:r>
              <a:rPr lang="en-US" sz="2000" i="1" dirty="0"/>
              <a:t>banding</a:t>
            </a:r>
            <a:r>
              <a:rPr lang="en-US" sz="2000" dirty="0"/>
              <a:t> of selection procedure scores – has received legal support</a:t>
            </a:r>
          </a:p>
          <a:p>
            <a:pPr marL="460375" indent="-225425">
              <a:lnSpc>
                <a:spcPct val="100000"/>
              </a:lnSpc>
              <a:spcBef>
                <a:spcPts val="1200"/>
              </a:spcBef>
            </a:pPr>
            <a:r>
              <a:rPr lang="en-US" sz="2000" dirty="0"/>
              <a:t>Involves establishing ranges of selection procedure scores where applicants’ scores within a range or band or treated the same  – within a band, any score differences are seen as due to measurement error and thus equivalent</a:t>
            </a:r>
          </a:p>
          <a:p>
            <a:pPr marL="460375" indent="-225425">
              <a:lnSpc>
                <a:spcPct val="100000"/>
              </a:lnSpc>
              <a:spcBef>
                <a:spcPts val="1200"/>
              </a:spcBef>
            </a:pPr>
            <a:r>
              <a:rPr lang="en-US" sz="2000" dirty="0"/>
              <a:t>Several banding procedures have been developed to take into account measurement error and incorporate that information in selection decisions</a:t>
            </a:r>
          </a:p>
          <a:p>
            <a:pPr marL="460375" indent="-225425">
              <a:lnSpc>
                <a:spcPct val="100000"/>
              </a:lnSpc>
              <a:spcBef>
                <a:spcPts val="1200"/>
              </a:spcBef>
            </a:pPr>
            <a:r>
              <a:rPr lang="en-US" sz="2000" dirty="0"/>
              <a:t>For those scores within a band, other means or attributes are used to choose among applicants within a band</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332601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Six: Banding</a:t>
            </a:r>
          </a:p>
          <a:p>
            <a:pPr marL="460375" indent="-225425">
              <a:lnSpc>
                <a:spcPct val="100000"/>
              </a:lnSpc>
              <a:spcBef>
                <a:spcPts val="1200"/>
              </a:spcBef>
            </a:pPr>
            <a:r>
              <a:rPr lang="en-US" sz="2000" dirty="0"/>
              <a:t>Establishing bands</a:t>
            </a:r>
          </a:p>
          <a:p>
            <a:pPr marL="920750" indent="-225425">
              <a:lnSpc>
                <a:spcPct val="100000"/>
              </a:lnSpc>
              <a:spcBef>
                <a:spcPts val="600"/>
              </a:spcBef>
              <a:buFont typeface="Wingdings" pitchFamily="2" charset="2"/>
              <a:buChar char="§"/>
            </a:pPr>
            <a:r>
              <a:rPr lang="en-US" sz="2000" dirty="0"/>
              <a:t>Two forms of statistical methods used for determining whether selection procedure scores differ – the standard error of measurement method and the standard error of differences method</a:t>
            </a:r>
          </a:p>
          <a:p>
            <a:pPr marL="460375" indent="-225425">
              <a:lnSpc>
                <a:spcPct val="100000"/>
              </a:lnSpc>
              <a:spcBef>
                <a:spcPts val="1200"/>
              </a:spcBef>
            </a:pPr>
            <a:r>
              <a:rPr lang="en-US" sz="2000" dirty="0"/>
              <a:t>Fixed and sliding bands (Figure 15.2)</a:t>
            </a:r>
          </a:p>
          <a:p>
            <a:pPr marL="920750" indent="-225425">
              <a:lnSpc>
                <a:spcPct val="100000"/>
              </a:lnSpc>
              <a:spcBef>
                <a:spcPts val="600"/>
              </a:spcBef>
              <a:buFont typeface="Wingdings" pitchFamily="2" charset="2"/>
              <a:buChar char="§"/>
            </a:pPr>
            <a:r>
              <a:rPr lang="en-US" sz="2000" i="1" dirty="0"/>
              <a:t>Fixed bands </a:t>
            </a:r>
            <a:r>
              <a:rPr lang="en-US" sz="2000" dirty="0"/>
              <a:t>use the top applicant score attained as the starting point</a:t>
            </a:r>
          </a:p>
          <a:p>
            <a:pPr marL="920750" indent="-225425">
              <a:lnSpc>
                <a:spcPct val="100000"/>
              </a:lnSpc>
              <a:spcBef>
                <a:spcPts val="600"/>
              </a:spcBef>
              <a:buFont typeface="Wingdings" pitchFamily="2" charset="2"/>
              <a:buChar char="§"/>
            </a:pPr>
            <a:r>
              <a:rPr lang="en-US" sz="2000" i="1" dirty="0"/>
              <a:t>Sliding bands </a:t>
            </a:r>
            <a:r>
              <a:rPr lang="en-US" sz="2000" dirty="0"/>
              <a:t>also based on the top applicant’s score, however once that applicant is selected the band is recalculated using the next highest applicant score – each decision based on those applicants still available</a:t>
            </a:r>
          </a:p>
          <a:p>
            <a:pPr marL="920750" indent="-225425">
              <a:lnSpc>
                <a:spcPct val="100000"/>
              </a:lnSpc>
              <a:spcBef>
                <a:spcPts val="600"/>
              </a:spcBef>
              <a:buFont typeface="Wingdings" pitchFamily="2" charset="2"/>
              <a:buChar char="§"/>
            </a:pPr>
            <a:endParaRPr lang="en-US" sz="2000" dirty="0"/>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512067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234950" indent="-227013">
              <a:lnSpc>
                <a:spcPct val="100000"/>
              </a:lnSpc>
              <a:spcBef>
                <a:spcPts val="1200"/>
              </a:spcBef>
            </a:pPr>
            <a:r>
              <a:rPr lang="en-US" dirty="0"/>
              <a:t>By following sound, systematic decision-making procedures and studying decision outcomes, managers can improve their effectiveness</a:t>
            </a:r>
          </a:p>
          <a:p>
            <a:pPr marL="234950" indent="-227013">
              <a:lnSpc>
                <a:spcPct val="100000"/>
              </a:lnSpc>
              <a:spcBef>
                <a:spcPts val="1200"/>
              </a:spcBef>
            </a:pPr>
            <a:r>
              <a:rPr lang="en-US" dirty="0"/>
              <a:t>Selection decisions come in two basic varieties – simple and complex</a:t>
            </a:r>
          </a:p>
          <a:p>
            <a:pPr marL="685800" indent="-225425">
              <a:lnSpc>
                <a:spcPct val="100000"/>
              </a:lnSpc>
              <a:spcBef>
                <a:spcPts val="1200"/>
              </a:spcBef>
              <a:buFont typeface="Wingdings" pitchFamily="2" charset="2"/>
              <a:buChar char="§"/>
            </a:pPr>
            <a:r>
              <a:rPr lang="en-US" dirty="0"/>
              <a:t>Simple selection decisions involve one position opening with several applicants who are assessed on WRCs important to job success</a:t>
            </a:r>
          </a:p>
          <a:p>
            <a:pPr marL="685800" indent="-225425">
              <a:lnSpc>
                <a:spcPct val="100000"/>
              </a:lnSpc>
              <a:spcBef>
                <a:spcPts val="1200"/>
              </a:spcBef>
              <a:buFont typeface="Wingdings" pitchFamily="2" charset="2"/>
              <a:buChar char="§"/>
            </a:pPr>
            <a:r>
              <a:rPr lang="en-US" dirty="0"/>
              <a:t>Complex selection decisions involve a number of applicants and several position openings – here, the decision is who to select and which candidate is best for each job</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45215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Six: Banding</a:t>
            </a:r>
          </a:p>
          <a:p>
            <a:pPr marL="460375" indent="-225425">
              <a:lnSpc>
                <a:spcPct val="100000"/>
              </a:lnSpc>
              <a:spcBef>
                <a:spcPts val="1200"/>
              </a:spcBef>
            </a:pPr>
            <a:r>
              <a:rPr lang="en-US" sz="2000" dirty="0"/>
              <a:t>Selecting within a band</a:t>
            </a:r>
          </a:p>
          <a:p>
            <a:pPr marL="920750" indent="-225425">
              <a:lnSpc>
                <a:spcPct val="100000"/>
              </a:lnSpc>
              <a:spcBef>
                <a:spcPts val="600"/>
              </a:spcBef>
              <a:buFont typeface="Wingdings" pitchFamily="2" charset="2"/>
              <a:buChar char="§"/>
            </a:pPr>
            <a:r>
              <a:rPr lang="en-US" sz="2000" dirty="0"/>
              <a:t>Once bands have been created, other selection specifications are used in choosing individual within the same band – examples include interpersonal skills, job experience, work performance, training, work habits, professional conduct</a:t>
            </a:r>
          </a:p>
          <a:p>
            <a:pPr marL="460375" indent="-225425">
              <a:lnSpc>
                <a:spcPct val="100000"/>
              </a:lnSpc>
              <a:spcBef>
                <a:spcPts val="1200"/>
              </a:spcBef>
            </a:pPr>
            <a:r>
              <a:rPr lang="en-US" sz="2000" dirty="0"/>
              <a:t>Advantages of banding</a:t>
            </a:r>
          </a:p>
          <a:p>
            <a:pPr marL="920750" indent="-225425">
              <a:lnSpc>
                <a:spcPct val="100000"/>
              </a:lnSpc>
              <a:spcBef>
                <a:spcPts val="600"/>
              </a:spcBef>
              <a:buFont typeface="Wingdings" pitchFamily="2" charset="2"/>
              <a:buChar char="§"/>
            </a:pPr>
            <a:r>
              <a:rPr lang="en-US" sz="2000" dirty="0"/>
              <a:t>Employer has more flexibility in making hiring decisions</a:t>
            </a:r>
          </a:p>
          <a:p>
            <a:pPr marL="920750" indent="-225425">
              <a:lnSpc>
                <a:spcPct val="100000"/>
              </a:lnSpc>
              <a:spcBef>
                <a:spcPts val="600"/>
              </a:spcBef>
              <a:buFont typeface="Wingdings" pitchFamily="2" charset="2"/>
              <a:buChar char="§"/>
            </a:pPr>
            <a:r>
              <a:rPr lang="en-US" sz="2000" dirty="0"/>
              <a:t>Employer takes into account those factors not measured by traditional selection methods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327854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Making Employment Decisions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Strategy Six: Banding</a:t>
            </a:r>
          </a:p>
          <a:p>
            <a:pPr marL="460375" indent="-225425">
              <a:lnSpc>
                <a:spcPct val="100000"/>
              </a:lnSpc>
              <a:spcBef>
                <a:spcPts val="1200"/>
              </a:spcBef>
            </a:pPr>
            <a:r>
              <a:rPr lang="en-US" sz="2000" dirty="0"/>
              <a:t>Concerns regarding banding</a:t>
            </a:r>
          </a:p>
          <a:p>
            <a:pPr marL="920750" indent="-225425">
              <a:lnSpc>
                <a:spcPct val="100000"/>
              </a:lnSpc>
              <a:spcBef>
                <a:spcPts val="600"/>
              </a:spcBef>
              <a:buFont typeface="Wingdings" pitchFamily="2" charset="2"/>
              <a:buChar char="§"/>
            </a:pPr>
            <a:r>
              <a:rPr lang="en-US" sz="2000" dirty="0"/>
              <a:t>Debate as to whether using banding to identify equally qualified individuals and then choosing on the basis of minority status within the band will withstand legal challenge</a:t>
            </a:r>
          </a:p>
          <a:p>
            <a:pPr marL="920750" indent="-225425">
              <a:lnSpc>
                <a:spcPct val="100000"/>
              </a:lnSpc>
              <a:spcBef>
                <a:spcPts val="600"/>
              </a:spcBef>
              <a:buFont typeface="Wingdings" pitchFamily="2" charset="2"/>
              <a:buChar char="§"/>
            </a:pPr>
            <a:r>
              <a:rPr lang="en-US" sz="2000" dirty="0"/>
              <a:t>Any departure from top-down hiring based on applicants’ ranked test scores leads to a loss of economic utility as reflect in work performance</a:t>
            </a:r>
          </a:p>
          <a:p>
            <a:pPr marL="920750" indent="-225425">
              <a:lnSpc>
                <a:spcPct val="100000"/>
              </a:lnSpc>
              <a:spcBef>
                <a:spcPts val="600"/>
              </a:spcBef>
              <a:buFont typeface="Wingdings" pitchFamily="2" charset="2"/>
              <a:buChar char="§"/>
            </a:pPr>
            <a:r>
              <a:rPr lang="en-US" sz="2000" dirty="0"/>
              <a:t>The value of banding in reducing adverse impact if preferential treatment cannot be given to minority group members</a:t>
            </a:r>
          </a:p>
          <a:p>
            <a:pPr marL="920750" indent="-225425">
              <a:lnSpc>
                <a:spcPct val="100000"/>
              </a:lnSpc>
              <a:spcBef>
                <a:spcPts val="600"/>
              </a:spcBef>
              <a:buFont typeface="Wingdings" pitchFamily="2" charset="2"/>
              <a:buChar char="§"/>
            </a:pPr>
            <a:r>
              <a:rPr lang="en-US" sz="2000" dirty="0"/>
              <a:t>May involve an incomplete system for weighting factors other than test scores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4222077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A Practical Approach to Making Selection Decisions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234950" indent="-227013">
              <a:spcBef>
                <a:spcPts val="1200"/>
              </a:spcBef>
            </a:pPr>
            <a:r>
              <a:rPr lang="en-US" dirty="0"/>
              <a:t>When choosing among selection decision-making procedures, consider:</a:t>
            </a:r>
          </a:p>
          <a:p>
            <a:pPr marL="977900" indent="-282575">
              <a:spcBef>
                <a:spcPts val="600"/>
              </a:spcBef>
              <a:buSzPct val="95000"/>
              <a:buFont typeface="+mj-lt"/>
              <a:buAutoNum type="alphaLcPeriod"/>
            </a:pPr>
            <a:r>
              <a:rPr lang="en-US" sz="2000" dirty="0"/>
              <a:t>Should the procedure be sequential or </a:t>
            </a:r>
            <a:r>
              <a:rPr lang="en-US" sz="2000" dirty="0" err="1"/>
              <a:t>nonsequential</a:t>
            </a:r>
            <a:r>
              <a:rPr lang="en-US" sz="2000" dirty="0"/>
              <a:t>?</a:t>
            </a:r>
          </a:p>
          <a:p>
            <a:pPr marL="977900" indent="-282575">
              <a:spcBef>
                <a:spcPts val="600"/>
              </a:spcBef>
              <a:buSzPct val="95000"/>
              <a:buFont typeface="+mj-lt"/>
              <a:buAutoNum type="alphaLcPeriod"/>
            </a:pPr>
            <a:r>
              <a:rPr lang="en-US" sz="2000" dirty="0"/>
              <a:t>Should the decision be compensatory or </a:t>
            </a:r>
            <a:r>
              <a:rPr lang="en-US" sz="2000" dirty="0" err="1"/>
              <a:t>noncompensatory</a:t>
            </a:r>
            <a:r>
              <a:rPr lang="en-US" sz="2000" dirty="0"/>
              <a:t>?</a:t>
            </a:r>
          </a:p>
          <a:p>
            <a:pPr marL="977900" indent="-282575">
              <a:spcBef>
                <a:spcPts val="600"/>
              </a:spcBef>
              <a:buSzPct val="95000"/>
              <a:buFont typeface="+mj-lt"/>
              <a:buAutoNum type="alphaLcPeriod"/>
            </a:pPr>
            <a:r>
              <a:rPr lang="en-US" sz="2000" dirty="0"/>
              <a:t>Should the decision be based on ranking applicants or on banding acceptable applicants?</a:t>
            </a:r>
          </a:p>
          <a:p>
            <a:pPr marL="234950" indent="-227013">
              <a:spcBef>
                <a:spcPts val="1200"/>
              </a:spcBef>
              <a:buSzPct val="95000"/>
            </a:pPr>
            <a:r>
              <a:rPr lang="en-US" sz="2000" dirty="0"/>
              <a:t>Begin by assessing the job and nature of work performance</a:t>
            </a:r>
          </a:p>
          <a:p>
            <a:pPr marL="234950" indent="-227013">
              <a:spcBef>
                <a:spcPts val="1200"/>
              </a:spcBef>
              <a:buSzPct val="95000"/>
            </a:pPr>
            <a:r>
              <a:rPr lang="en-US" sz="2000" dirty="0"/>
              <a:t>What determines success on the job?</a:t>
            </a:r>
          </a:p>
          <a:p>
            <a:pPr marL="234950" indent="-227013">
              <a:spcBef>
                <a:spcPts val="1200"/>
              </a:spcBef>
              <a:buSzPct val="95000"/>
            </a:pPr>
            <a:r>
              <a:rPr lang="en-US" sz="2000" dirty="0"/>
              <a:t>What factors contribute to success and how are they related?</a:t>
            </a:r>
          </a:p>
          <a:p>
            <a:pPr marL="234950" indent="-227013">
              <a:spcBef>
                <a:spcPts val="1200"/>
              </a:spcBef>
              <a:buSzPct val="95000"/>
            </a:pPr>
            <a:r>
              <a:rPr lang="en-US" sz="2000" dirty="0"/>
              <a:t>Having decided on a strategy, implement the strategy systemically in order to reap potential benefits</a:t>
            </a:r>
          </a:p>
        </p:txBody>
      </p:sp>
    </p:spTree>
    <p:extLst>
      <p:ext uri="{BB962C8B-B14F-4D97-AF65-F5344CB8AC3E}">
        <p14:creationId xmlns:p14="http://schemas.microsoft.com/office/powerpoint/2010/main" val="4186287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A Practical Approach to Making Selection Decisions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234950" indent="-227013">
              <a:lnSpc>
                <a:spcPct val="100000"/>
              </a:lnSpc>
              <a:spcBef>
                <a:spcPts val="1200"/>
              </a:spcBef>
            </a:pPr>
            <a:r>
              <a:rPr lang="en-US" dirty="0"/>
              <a:t>Because of the sporadic nature of selection and the small number of applicants employed, it is often not possible to build objective strategies – especially true for small businesses</a:t>
            </a:r>
          </a:p>
          <a:p>
            <a:pPr marL="685800" indent="-225425">
              <a:lnSpc>
                <a:spcPct val="100000"/>
              </a:lnSpc>
              <a:spcBef>
                <a:spcPts val="1200"/>
              </a:spcBef>
              <a:buFont typeface="Wingdings" pitchFamily="2" charset="2"/>
              <a:buChar char="§"/>
            </a:pPr>
            <a:r>
              <a:rPr lang="en-US" dirty="0"/>
              <a:t>Build a systematic way of combining selection procedure data</a:t>
            </a:r>
          </a:p>
          <a:p>
            <a:pPr marL="685800" indent="-225425">
              <a:lnSpc>
                <a:spcPct val="100000"/>
              </a:lnSpc>
              <a:spcBef>
                <a:spcPts val="1200"/>
              </a:spcBef>
              <a:buFont typeface="Wingdings" pitchFamily="2" charset="2"/>
              <a:buChar char="§"/>
            </a:pPr>
            <a:r>
              <a:rPr lang="en-US" i="1" dirty="0"/>
              <a:t>Bootstrapping</a:t>
            </a:r>
            <a:r>
              <a:rPr lang="en-US" dirty="0"/>
              <a:t> is based on the assumption that even though people can make sound judgments, they are not typically able to articulate how they made those judgments – through regression analysis, possible to infer weights used by the decision maker to arrive at a particular ranking</a:t>
            </a:r>
          </a:p>
          <a:p>
            <a:pPr marL="685800" indent="-225425">
              <a:lnSpc>
                <a:spcPct val="100000"/>
              </a:lnSpc>
              <a:spcBef>
                <a:spcPts val="1200"/>
              </a:spcBef>
              <a:buFont typeface="Wingdings" pitchFamily="2" charset="2"/>
              <a:buChar char="§"/>
            </a:pPr>
            <a:r>
              <a:rPr lang="en-US" dirty="0"/>
              <a:t>Procedural fairness – whichever method is used, critical that the procedures be perceived as fair</a:t>
            </a:r>
          </a:p>
        </p:txBody>
      </p:sp>
    </p:spTree>
    <p:extLst>
      <p:ext uri="{BB962C8B-B14F-4D97-AF65-F5344CB8AC3E}">
        <p14:creationId xmlns:p14="http://schemas.microsoft.com/office/powerpoint/2010/main" val="3058787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Auditing Selection Decisions: Learning from your Successes and Your Failures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234950" indent="-227013">
              <a:lnSpc>
                <a:spcPct val="100000"/>
              </a:lnSpc>
              <a:spcBef>
                <a:spcPts val="1200"/>
              </a:spcBef>
            </a:pPr>
            <a:r>
              <a:rPr lang="en-US" dirty="0"/>
              <a:t>The only way you can improve your selection decision making is to learn from what you have done in the past – both at the organizational level and the individual level</a:t>
            </a:r>
          </a:p>
          <a:p>
            <a:pPr marL="920750" indent="-225425">
              <a:lnSpc>
                <a:spcPct val="100000"/>
              </a:lnSpc>
              <a:spcBef>
                <a:spcPts val="1200"/>
              </a:spcBef>
              <a:buFont typeface="Wingdings" pitchFamily="2" charset="2"/>
              <a:buChar char="§"/>
            </a:pPr>
            <a:r>
              <a:rPr lang="en-US" sz="2000" i="1" dirty="0"/>
              <a:t>Organizational level </a:t>
            </a:r>
            <a:r>
              <a:rPr lang="en-US" sz="2000" dirty="0"/>
              <a:t>– validation studies can help improve decision making by identifying scientifically those factors that predict job success and eliminating those factors that do not</a:t>
            </a:r>
          </a:p>
          <a:p>
            <a:pPr marL="920750" indent="-225425">
              <a:lnSpc>
                <a:spcPct val="100000"/>
              </a:lnSpc>
              <a:spcBef>
                <a:spcPts val="1200"/>
              </a:spcBef>
              <a:buFont typeface="Wingdings" pitchFamily="2" charset="2"/>
              <a:buChar char="§"/>
            </a:pPr>
            <a:r>
              <a:rPr lang="en-US" sz="2000" i="1" dirty="0"/>
              <a:t>Individual level </a:t>
            </a:r>
            <a:r>
              <a:rPr lang="en-US" sz="2000" dirty="0"/>
              <a:t>– most managers do not think about their success and failure rate when making decisions</a:t>
            </a:r>
          </a:p>
          <a:p>
            <a:pPr marL="1373188" indent="-227013">
              <a:lnSpc>
                <a:spcPct val="100000"/>
              </a:lnSpc>
              <a:spcBef>
                <a:spcPts val="600"/>
              </a:spcBef>
              <a:buFont typeface="System Font Regular"/>
              <a:buChar char="–"/>
            </a:pPr>
            <a:r>
              <a:rPr lang="en-US" sz="2000" dirty="0"/>
              <a:t>Several bad selection decisions can lead to lower productivity and high separation and replacement costs as well as to potentially damaging litigation</a:t>
            </a:r>
          </a:p>
          <a:p>
            <a:pPr marL="1373188" indent="-227013">
              <a:lnSpc>
                <a:spcPct val="100000"/>
              </a:lnSpc>
              <a:spcBef>
                <a:spcPts val="600"/>
              </a:spcBef>
              <a:buFont typeface="System Font Regular"/>
              <a:buChar char="–"/>
            </a:pPr>
            <a:r>
              <a:rPr lang="en-US" sz="2000" dirty="0"/>
              <a:t>A simple box-score tally of successes and failure can improve decision making over time</a:t>
            </a:r>
          </a:p>
        </p:txBody>
      </p:sp>
    </p:spTree>
    <p:extLst>
      <p:ext uri="{BB962C8B-B14F-4D97-AF65-F5344CB8AC3E}">
        <p14:creationId xmlns:p14="http://schemas.microsoft.com/office/powerpoint/2010/main" val="830049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Recommendations for Enhancing Selection Decision Making</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290513" indent="-282575">
              <a:lnSpc>
                <a:spcPct val="100000"/>
              </a:lnSpc>
              <a:spcBef>
                <a:spcPts val="1200"/>
              </a:spcBef>
              <a:buSzPct val="95000"/>
              <a:buFont typeface="+mj-lt"/>
              <a:buAutoNum type="arabicPeriod"/>
            </a:pPr>
            <a:r>
              <a:rPr lang="en-US" dirty="0"/>
              <a:t>Use standardized, reliable, and valid selection procedures for collecting information on job applicants whenever possible</a:t>
            </a:r>
          </a:p>
          <a:p>
            <a:pPr marL="290513" indent="-282575">
              <a:lnSpc>
                <a:spcPct val="100000"/>
              </a:lnSpc>
              <a:spcBef>
                <a:spcPts val="1200"/>
              </a:spcBef>
              <a:buSzPct val="95000"/>
              <a:buFont typeface="+mj-lt"/>
              <a:buAutoNum type="arabicPeriod"/>
            </a:pPr>
            <a:r>
              <a:rPr lang="en-US" dirty="0"/>
              <a:t>Encourage decision makers to participate in the data-collection process but discourage them from combining scores on selection instruments or making decisions based on intuition</a:t>
            </a:r>
          </a:p>
          <a:p>
            <a:pPr marL="290513" indent="-282575">
              <a:lnSpc>
                <a:spcPct val="100000"/>
              </a:lnSpc>
              <a:spcBef>
                <a:spcPts val="1200"/>
              </a:spcBef>
              <a:buSzPct val="95000"/>
              <a:buFont typeface="+mj-lt"/>
              <a:buAutoNum type="arabicPeriod"/>
            </a:pPr>
            <a:r>
              <a:rPr lang="en-US" dirty="0"/>
              <a:t>When combining scores, use a mechanical means for doing so – multiple regression, unit weighting</a:t>
            </a:r>
          </a:p>
          <a:p>
            <a:pPr marL="290513" indent="-282575">
              <a:lnSpc>
                <a:spcPct val="100000"/>
              </a:lnSpc>
              <a:spcBef>
                <a:spcPts val="1200"/>
              </a:spcBef>
              <a:buSzPct val="95000"/>
              <a:buFont typeface="+mj-lt"/>
              <a:buAutoNum type="arabicPeriod"/>
            </a:pPr>
            <a:r>
              <a:rPr lang="en-US" dirty="0"/>
              <a:t>Train managers and others to make systematic decisions, preferably using one of the objective (mechanical) strategies described in the chapter</a:t>
            </a:r>
          </a:p>
        </p:txBody>
      </p:sp>
    </p:spTree>
    <p:extLst>
      <p:ext uri="{BB962C8B-B14F-4D97-AF65-F5344CB8AC3E}">
        <p14:creationId xmlns:p14="http://schemas.microsoft.com/office/powerpoint/2010/main" val="3678707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Recommendations for Enhancing Selection Decision Making</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290513" indent="-282575">
              <a:lnSpc>
                <a:spcPct val="100000"/>
              </a:lnSpc>
              <a:spcBef>
                <a:spcPts val="1200"/>
              </a:spcBef>
              <a:buSzPct val="95000"/>
              <a:buFont typeface="+mj-lt"/>
              <a:buAutoNum type="arabicPeriod" startAt="5"/>
            </a:pPr>
            <a:r>
              <a:rPr lang="en-US" dirty="0"/>
              <a:t>Although difficult for small organizations to adopt some decision-making strategies, they can specify (in advance)</a:t>
            </a:r>
          </a:p>
          <a:p>
            <a:pPr marL="742950" indent="-282575">
              <a:lnSpc>
                <a:spcPct val="100000"/>
              </a:lnSpc>
              <a:spcBef>
                <a:spcPts val="600"/>
              </a:spcBef>
              <a:buSzPct val="95000"/>
              <a:buFont typeface="+mj-lt"/>
              <a:buAutoNum type="alphaLcPeriod"/>
            </a:pPr>
            <a:r>
              <a:rPr lang="en-US" sz="2000" dirty="0"/>
              <a:t>The weight of standards to be used in evaluating candidates</a:t>
            </a:r>
          </a:p>
          <a:p>
            <a:pPr marL="742950" indent="-282575">
              <a:lnSpc>
                <a:spcPct val="100000"/>
              </a:lnSpc>
              <a:spcBef>
                <a:spcPts val="600"/>
              </a:spcBef>
              <a:buSzPct val="95000"/>
              <a:buFont typeface="+mj-lt"/>
              <a:buAutoNum type="alphaLcPeriod"/>
            </a:pPr>
            <a:r>
              <a:rPr lang="en-US" sz="2000" dirty="0"/>
              <a:t>The procedures used for judging whether applicants meet those standards</a:t>
            </a:r>
          </a:p>
          <a:p>
            <a:pPr marL="742950" indent="-282575">
              <a:lnSpc>
                <a:spcPct val="100000"/>
              </a:lnSpc>
              <a:spcBef>
                <a:spcPts val="600"/>
              </a:spcBef>
              <a:buSzPct val="95000"/>
              <a:buFont typeface="+mj-lt"/>
              <a:buAutoNum type="alphaLcPeriod"/>
            </a:pPr>
            <a:r>
              <a:rPr lang="en-US" sz="2000" dirty="0"/>
              <a:t>The procedures for combining the standardized weights multiplied by the ratings given in order to arrive at an overall applicant score</a:t>
            </a:r>
          </a:p>
          <a:p>
            <a:pPr marL="290513" indent="-290513">
              <a:lnSpc>
                <a:spcPct val="100000"/>
              </a:lnSpc>
              <a:spcBef>
                <a:spcPts val="1200"/>
              </a:spcBef>
              <a:buSzPct val="95000"/>
              <a:buFont typeface="+mj-lt"/>
              <a:buAutoNum type="arabicPeriod" startAt="6"/>
            </a:pPr>
            <a:r>
              <a:rPr lang="en-US" dirty="0"/>
              <a:t>Decide whether a compensatory or </a:t>
            </a:r>
            <a:r>
              <a:rPr lang="en-US" dirty="0" err="1"/>
              <a:t>noncompensatory</a:t>
            </a:r>
            <a:r>
              <a:rPr lang="en-US" dirty="0"/>
              <a:t> method for selecting job applicants is going to be used</a:t>
            </a:r>
          </a:p>
          <a:p>
            <a:pPr marL="290513" indent="-290513">
              <a:lnSpc>
                <a:spcPct val="100000"/>
              </a:lnSpc>
              <a:spcBef>
                <a:spcPts val="1200"/>
              </a:spcBef>
              <a:buSzPct val="95000"/>
              <a:buFont typeface="+mj-lt"/>
              <a:buAutoNum type="arabicPeriod" startAt="6"/>
            </a:pPr>
            <a:r>
              <a:rPr lang="en-US" dirty="0"/>
              <a:t>For organizations using cutoff scores, the modified </a:t>
            </a:r>
            <a:r>
              <a:rPr lang="en-US" dirty="0" err="1"/>
              <a:t>Angoff</a:t>
            </a:r>
            <a:r>
              <a:rPr lang="en-US" dirty="0"/>
              <a:t> procedure is acceptable</a:t>
            </a:r>
          </a:p>
        </p:txBody>
      </p:sp>
    </p:spTree>
    <p:extLst>
      <p:ext uri="{BB962C8B-B14F-4D97-AF65-F5344CB8AC3E}">
        <p14:creationId xmlns:p14="http://schemas.microsoft.com/office/powerpoint/2010/main" val="555474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Recommendations for Enhancing Selection Decision Making</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290513" indent="-282575">
              <a:lnSpc>
                <a:spcPct val="100000"/>
              </a:lnSpc>
              <a:spcBef>
                <a:spcPts val="1200"/>
              </a:spcBef>
              <a:buSzPct val="95000"/>
              <a:buFont typeface="+mj-lt"/>
              <a:buAutoNum type="arabicPeriod" startAt="8"/>
            </a:pPr>
            <a:r>
              <a:rPr lang="en-US" dirty="0"/>
              <a:t>Assuming a selection procedure predicts work performance and that all applicants extended an offer of employment accept the offer, maximum work performance among the group hired will occur when top-down selection is used – however, disparate impact against racial minorities is likely to occur if the selection procedure is highly correlated with general mental ability</a:t>
            </a:r>
          </a:p>
          <a:p>
            <a:pPr marL="290513" indent="-282575">
              <a:lnSpc>
                <a:spcPct val="100000"/>
              </a:lnSpc>
              <a:spcBef>
                <a:spcPts val="1200"/>
              </a:spcBef>
              <a:buSzPct val="95000"/>
              <a:buFont typeface="+mj-lt"/>
              <a:buAutoNum type="arabicPeriod" startAt="8"/>
            </a:pPr>
            <a:r>
              <a:rPr lang="en-US" dirty="0"/>
              <a:t>Banding of selection procedure scores has been supported in the courts, however using minority status alone for selecting within bands is probably not legal in most employment settings</a:t>
            </a:r>
          </a:p>
        </p:txBody>
      </p:sp>
    </p:spTree>
    <p:extLst>
      <p:ext uri="{BB962C8B-B14F-4D97-AF65-F5344CB8AC3E}">
        <p14:creationId xmlns:p14="http://schemas.microsoft.com/office/powerpoint/2010/main" val="1315898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Recommendations for Enhancing Selection Decision Making</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403225" indent="-395288">
              <a:lnSpc>
                <a:spcPct val="100000"/>
              </a:lnSpc>
              <a:spcBef>
                <a:spcPts val="1200"/>
              </a:spcBef>
              <a:buSzPct val="95000"/>
              <a:buFont typeface="+mj-lt"/>
              <a:buAutoNum type="arabicPeriod" startAt="10"/>
            </a:pPr>
            <a:r>
              <a:rPr lang="en-US" dirty="0"/>
              <a:t>For jobs in which selection has taken place, decide on a standard for defining a successful hire and an unsuccessful hire, then have managers keep track of their hits and misses</a:t>
            </a:r>
          </a:p>
          <a:p>
            <a:pPr marL="403225" indent="-395288">
              <a:lnSpc>
                <a:spcPct val="100000"/>
              </a:lnSpc>
              <a:spcBef>
                <a:spcPts val="1200"/>
              </a:spcBef>
              <a:buSzPct val="95000"/>
              <a:buFont typeface="+mj-lt"/>
              <a:buAutoNum type="arabicPeriod" startAt="10"/>
            </a:pPr>
            <a:r>
              <a:rPr lang="en-US" dirty="0"/>
              <a:t>Periodically audit selection decisions throughout the organization to identify areas or individuals needing improvement</a:t>
            </a:r>
          </a:p>
          <a:p>
            <a:pPr marL="7937" indent="0">
              <a:lnSpc>
                <a:spcPct val="100000"/>
              </a:lnSpc>
              <a:spcBef>
                <a:spcPts val="3600"/>
              </a:spcBef>
              <a:buSzPct val="95000"/>
              <a:buNone/>
            </a:pPr>
            <a:r>
              <a:rPr lang="en-US" i="1" dirty="0"/>
              <a:t>These do not guarantee that you will always make correct decisions in selecting personnel for your organization but they are guaranteed to tilt the odds in your favor</a:t>
            </a:r>
          </a:p>
        </p:txBody>
      </p:sp>
    </p:spTree>
    <p:extLst>
      <p:ext uri="{BB962C8B-B14F-4D97-AF65-F5344CB8AC3E}">
        <p14:creationId xmlns:p14="http://schemas.microsoft.com/office/powerpoint/2010/main" val="121917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234950" indent="-227013">
              <a:lnSpc>
                <a:spcPct val="100000"/>
              </a:lnSpc>
              <a:spcBef>
                <a:spcPts val="1200"/>
              </a:spcBef>
            </a:pPr>
            <a:r>
              <a:rPr lang="en-US" dirty="0"/>
              <a:t>Answering the following three questions will enhance the quality of managers’ employment decision making:</a:t>
            </a:r>
          </a:p>
          <a:p>
            <a:pPr marL="742950" indent="-282575">
              <a:lnSpc>
                <a:spcPct val="100000"/>
              </a:lnSpc>
              <a:spcBef>
                <a:spcPts val="1200"/>
              </a:spcBef>
              <a:buSzPct val="95000"/>
              <a:buFont typeface="+mj-lt"/>
              <a:buAutoNum type="arabicPeriod"/>
            </a:pPr>
            <a:r>
              <a:rPr lang="en-US" dirty="0"/>
              <a:t>For a specific selection situation, what are the best methods for collecting predictor information on job applicants?</a:t>
            </a:r>
          </a:p>
          <a:p>
            <a:pPr marL="742950" indent="-282575">
              <a:lnSpc>
                <a:spcPct val="100000"/>
              </a:lnSpc>
              <a:spcBef>
                <a:spcPts val="1200"/>
              </a:spcBef>
              <a:buSzPct val="95000"/>
              <a:buFont typeface="+mj-lt"/>
              <a:buAutoNum type="arabicPeriod"/>
            </a:pPr>
            <a:r>
              <a:rPr lang="en-US" dirty="0"/>
              <a:t>Because we often collect application information using more than one predictor, how should we combine scores on the predictors to arrive at an overall score selection decision-making purposes?</a:t>
            </a:r>
          </a:p>
          <a:p>
            <a:pPr marL="742950" indent="-282575">
              <a:lnSpc>
                <a:spcPct val="100000"/>
              </a:lnSpc>
              <a:spcBef>
                <a:spcPts val="1200"/>
              </a:spcBef>
              <a:buSzPct val="95000"/>
              <a:buFont typeface="+mj-lt"/>
              <a:buAutoNum type="arabicPeriod"/>
            </a:pPr>
            <a:r>
              <a:rPr lang="en-US" dirty="0"/>
              <a:t>Once an overall or total score on two more predictors is obtained, how should this overall score be used to make selection decisions?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312061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lnSpc>
                <a:spcPct val="100000"/>
              </a:lnSpc>
              <a:buNone/>
            </a:pPr>
            <a:r>
              <a:rPr lang="en-US" b="1" dirty="0">
                <a:latin typeface="+mj-lt"/>
              </a:rPr>
              <a:t>Modes for Collecting Predictor Information</a:t>
            </a:r>
          </a:p>
          <a:p>
            <a:pPr marL="460375" indent="-225425">
              <a:lnSpc>
                <a:spcPct val="100000"/>
              </a:lnSpc>
              <a:spcBef>
                <a:spcPts val="1200"/>
              </a:spcBef>
            </a:pPr>
            <a:r>
              <a:rPr lang="en-US" dirty="0"/>
              <a:t>We all make selection decisions in our daily lives, but we sometimes make errors – </a:t>
            </a:r>
            <a:r>
              <a:rPr lang="en-US" i="1" dirty="0"/>
              <a:t>measurement error</a:t>
            </a:r>
          </a:p>
          <a:p>
            <a:pPr marL="460375" indent="-225425">
              <a:lnSpc>
                <a:spcPct val="100000"/>
              </a:lnSpc>
              <a:spcBef>
                <a:spcPts val="1200"/>
              </a:spcBef>
            </a:pPr>
            <a:r>
              <a:rPr lang="en-US" dirty="0"/>
              <a:t>In personnel selection, decision makers collect information from job applicants using predictors that generally reflect one of two different measurement philosophies</a:t>
            </a:r>
          </a:p>
          <a:p>
            <a:pPr marL="460375" indent="-225425">
              <a:lnSpc>
                <a:spcPct val="100000"/>
              </a:lnSpc>
              <a:spcBef>
                <a:spcPts val="1200"/>
              </a:spcBef>
            </a:pPr>
            <a:r>
              <a:rPr lang="en-US" dirty="0"/>
              <a:t>Table 15.1 shows examples of modes used to </a:t>
            </a:r>
            <a:r>
              <a:rPr lang="en-US" i="1" dirty="0"/>
              <a:t>collect</a:t>
            </a:r>
            <a:r>
              <a:rPr lang="en-US" dirty="0"/>
              <a:t> predictor information representing these philosophies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64251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3BB509BD-724B-0143-A726-98BC256A499F}"/>
              </a:ext>
            </a:extLst>
          </p:cNvPr>
          <p:cNvPicPr>
            <a:picLocks noChangeAspect="1"/>
          </p:cNvPicPr>
          <p:nvPr/>
        </p:nvPicPr>
        <p:blipFill>
          <a:blip r:embed="rId2"/>
          <a:stretch>
            <a:fillRect/>
          </a:stretch>
        </p:blipFill>
        <p:spPr>
          <a:xfrm>
            <a:off x="628650" y="2238348"/>
            <a:ext cx="7886700" cy="2381303"/>
          </a:xfrm>
          <a:prstGeom prst="rect">
            <a:avLst/>
          </a:prstGeom>
        </p:spPr>
      </p:pic>
    </p:spTree>
    <p:extLst>
      <p:ext uri="{BB962C8B-B14F-4D97-AF65-F5344CB8AC3E}">
        <p14:creationId xmlns:p14="http://schemas.microsoft.com/office/powerpoint/2010/main" val="8409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lnSpc>
                <a:spcPct val="100000"/>
              </a:lnSpc>
              <a:buNone/>
            </a:pPr>
            <a:r>
              <a:rPr lang="en-US" b="1" dirty="0">
                <a:latin typeface="+mj-lt"/>
              </a:rPr>
              <a:t>Modes for Combining Predictor Information</a:t>
            </a:r>
          </a:p>
          <a:p>
            <a:pPr marL="460375" indent="-225425">
              <a:lnSpc>
                <a:spcPct val="100000"/>
              </a:lnSpc>
              <a:spcBef>
                <a:spcPts val="1200"/>
              </a:spcBef>
            </a:pPr>
            <a:r>
              <a:rPr lang="en-US" dirty="0"/>
              <a:t>Once selection procedures’ data have been collected, the information must be combined to reach a selection decision</a:t>
            </a:r>
          </a:p>
          <a:p>
            <a:pPr marL="460375" indent="-225425">
              <a:lnSpc>
                <a:spcPct val="100000"/>
              </a:lnSpc>
              <a:spcBef>
                <a:spcPts val="1200"/>
              </a:spcBef>
            </a:pPr>
            <a:r>
              <a:rPr lang="en-US" dirty="0"/>
              <a:t>Table 15.2 summarizes two modes – </a:t>
            </a:r>
            <a:r>
              <a:rPr lang="en-US" i="1" dirty="0"/>
              <a:t>judgmental </a:t>
            </a:r>
            <a:r>
              <a:rPr lang="en-US" dirty="0"/>
              <a:t>and </a:t>
            </a:r>
            <a:r>
              <a:rPr lang="en-US" i="1" dirty="0"/>
              <a:t>mechanical </a:t>
            </a:r>
            <a:r>
              <a:rPr lang="en-US" dirty="0"/>
              <a:t>for </a:t>
            </a:r>
            <a:r>
              <a:rPr lang="en-US" i="1" dirty="0"/>
              <a:t>combining</a:t>
            </a:r>
            <a:r>
              <a:rPr lang="en-US" dirty="0"/>
              <a:t> predictor information for selection decision-making purposes</a:t>
            </a:r>
          </a:p>
          <a:p>
            <a:pPr marL="460375" indent="-225425">
              <a:lnSpc>
                <a:spcPct val="100000"/>
              </a:lnSpc>
              <a:spcBef>
                <a:spcPts val="1200"/>
              </a:spcBef>
            </a:pPr>
            <a:r>
              <a:rPr lang="en-US" dirty="0"/>
              <a:t>When predictor data are combined using human intuition (gut instincts) to reach an overall assessment, then predictor data have been combined judgmentally</a:t>
            </a:r>
          </a:p>
          <a:p>
            <a:pPr marL="460375" indent="-225425">
              <a:lnSpc>
                <a:spcPct val="100000"/>
              </a:lnSpc>
              <a:spcBef>
                <a:spcPts val="1200"/>
              </a:spcBef>
            </a:pPr>
            <a:r>
              <a:rPr lang="en-US" dirty="0"/>
              <a:t>Predictor information combined by entering applicant test and interview scores into a statistical equation developed to predict work performance involves use of a </a:t>
            </a:r>
            <a:r>
              <a:rPr lang="en-US" i="1" dirty="0"/>
              <a:t>mechanical</a:t>
            </a:r>
            <a:r>
              <a:rPr lang="en-US" dirty="0"/>
              <a:t> mode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30043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Strategies for Selection Decision Making</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74DA2188-8466-814C-9ABA-24FF31A89F0F}"/>
              </a:ext>
            </a:extLst>
          </p:cNvPr>
          <p:cNvPicPr>
            <a:picLocks noChangeAspect="1"/>
          </p:cNvPicPr>
          <p:nvPr/>
        </p:nvPicPr>
        <p:blipFill>
          <a:blip r:embed="rId2"/>
          <a:stretch>
            <a:fillRect/>
          </a:stretch>
        </p:blipFill>
        <p:spPr>
          <a:xfrm>
            <a:off x="628650" y="2013299"/>
            <a:ext cx="7886700" cy="2831402"/>
          </a:xfrm>
          <a:prstGeom prst="rect">
            <a:avLst/>
          </a:prstGeom>
        </p:spPr>
      </p:pic>
    </p:spTree>
    <p:extLst>
      <p:ext uri="{BB962C8B-B14F-4D97-AF65-F5344CB8AC3E}">
        <p14:creationId xmlns:p14="http://schemas.microsoft.com/office/powerpoint/2010/main" val="276328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1342</TotalTime>
  <Words>4000</Words>
  <Application>Microsoft Macintosh PowerPoint</Application>
  <PresentationFormat>On-screen Show (4:3)</PresentationFormat>
  <Paragraphs>329</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System Font Regular</vt:lpstr>
      <vt:lpstr>Times New Roman</vt:lpstr>
      <vt:lpstr>Wingdings</vt:lpstr>
      <vt:lpstr>Office Theme</vt:lpstr>
      <vt:lpstr>PowerPoint Presentation</vt:lpstr>
      <vt:lpstr>CHAPTER 15</vt:lpstr>
      <vt:lpstr>Learning Objectives</vt:lpstr>
      <vt:lpstr>Strategies for Selection Decision Making</vt:lpstr>
      <vt:lpstr>Strategies for Selection Decision Making</vt:lpstr>
      <vt:lpstr>Strategies for Selection Decision Making</vt:lpstr>
      <vt:lpstr>Strategies for Selection Decision Making</vt:lpstr>
      <vt:lpstr>Strategies for Selection Decision Making</vt:lpstr>
      <vt:lpstr>Strategies for Selection Decision Making</vt:lpstr>
      <vt:lpstr>Strategies for Selection Decision Making</vt:lpstr>
      <vt:lpstr>Strategies for Selection Decision Making</vt:lpstr>
      <vt:lpstr>Strategies for Selection Decision Making</vt:lpstr>
      <vt:lpstr>Strategies for Selection Decision Making</vt:lpstr>
      <vt:lpstr>Methods for Combining Predictor Scores</vt:lpstr>
      <vt:lpstr>Methods for Combining Predictor Scores</vt:lpstr>
      <vt:lpstr>Methods for Combining Predictor Scores</vt:lpstr>
      <vt:lpstr>Methods for Combining Predictor Scores</vt:lpstr>
      <vt:lpstr>Methods for Combining Predictor Scores</vt:lpstr>
      <vt:lpstr>Methods for Combining Predictor Scores</vt:lpstr>
      <vt:lpstr>Methods for Combining Predictor Scores</vt:lpstr>
      <vt:lpstr>Methods for Combining Predictor Scores</vt:lpstr>
      <vt:lpstr>Methods for Combining Predictor Scores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Strategies for Making Employment Decisions</vt:lpstr>
      <vt:lpstr>A Practical Approach to Making Selection Decisions</vt:lpstr>
      <vt:lpstr>A Practical Approach to Making Selection Decisions</vt:lpstr>
      <vt:lpstr>Auditing Selection Decisions: Learning from your Successes and Your Failures</vt:lpstr>
      <vt:lpstr>Recommendations for Enhancing Selection Decision Making</vt:lpstr>
      <vt:lpstr>Recommendations for Enhancing Selection Decision Making</vt:lpstr>
      <vt:lpstr>Recommendations for Enhancing Selection Decision Making</vt:lpstr>
      <vt:lpstr>Recommendations for Enhancing Selection Decision Making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90</cp:revision>
  <dcterms:created xsi:type="dcterms:W3CDTF">2018-08-23T16:39:34Z</dcterms:created>
  <dcterms:modified xsi:type="dcterms:W3CDTF">2018-09-24T19:35:05Z</dcterms:modified>
</cp:coreProperties>
</file>